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notesMasterIdLst>
    <p:notesMasterId r:id="rId68"/>
  </p:notesMasterIdLst>
  <p:sldIdLst>
    <p:sldId id="7899" r:id="rId2"/>
    <p:sldId id="9426" r:id="rId3"/>
    <p:sldId id="9428" r:id="rId4"/>
    <p:sldId id="9539" r:id="rId5"/>
    <p:sldId id="9584" r:id="rId6"/>
    <p:sldId id="9664" r:id="rId7"/>
    <p:sldId id="9540" r:id="rId8"/>
    <p:sldId id="9586" r:id="rId9"/>
    <p:sldId id="9587" r:id="rId10"/>
    <p:sldId id="9665" r:id="rId11"/>
    <p:sldId id="9667" r:id="rId12"/>
    <p:sldId id="9668" r:id="rId13"/>
    <p:sldId id="9682" r:id="rId14"/>
    <p:sldId id="9683" r:id="rId15"/>
    <p:sldId id="9723" r:id="rId16"/>
    <p:sldId id="9724" r:id="rId17"/>
    <p:sldId id="9725" r:id="rId18"/>
    <p:sldId id="9666" r:id="rId19"/>
    <p:sldId id="9669" r:id="rId20"/>
    <p:sldId id="9684" r:id="rId21"/>
    <p:sldId id="9685" r:id="rId22"/>
    <p:sldId id="9616" r:id="rId23"/>
    <p:sldId id="9541" r:id="rId24"/>
    <p:sldId id="9674" r:id="rId25"/>
    <p:sldId id="9676" r:id="rId26"/>
    <p:sldId id="9686" r:id="rId27"/>
    <p:sldId id="9687" r:id="rId28"/>
    <p:sldId id="9678" r:id="rId29"/>
    <p:sldId id="9689" r:id="rId30"/>
    <p:sldId id="9688" r:id="rId31"/>
    <p:sldId id="9690" r:id="rId32"/>
    <p:sldId id="9691" r:id="rId33"/>
    <p:sldId id="9692" r:id="rId34"/>
    <p:sldId id="9693" r:id="rId35"/>
    <p:sldId id="9694" r:id="rId36"/>
    <p:sldId id="9680" r:id="rId37"/>
    <p:sldId id="9681" r:id="rId38"/>
    <p:sldId id="9696" r:id="rId39"/>
    <p:sldId id="9695" r:id="rId40"/>
    <p:sldId id="9697" r:id="rId41"/>
    <p:sldId id="9698" r:id="rId42"/>
    <p:sldId id="9699" r:id="rId43"/>
    <p:sldId id="9700" r:id="rId44"/>
    <p:sldId id="9670" r:id="rId45"/>
    <p:sldId id="9702" r:id="rId46"/>
    <p:sldId id="9672" r:id="rId47"/>
    <p:sldId id="9673" r:id="rId48"/>
    <p:sldId id="9675" r:id="rId49"/>
    <p:sldId id="9703" r:id="rId50"/>
    <p:sldId id="9704" r:id="rId51"/>
    <p:sldId id="9706" r:id="rId52"/>
    <p:sldId id="9705" r:id="rId53"/>
    <p:sldId id="9707" r:id="rId54"/>
    <p:sldId id="9708" r:id="rId55"/>
    <p:sldId id="9711" r:id="rId56"/>
    <p:sldId id="9712" r:id="rId57"/>
    <p:sldId id="9713" r:id="rId58"/>
    <p:sldId id="9714" r:id="rId59"/>
    <p:sldId id="9715" r:id="rId60"/>
    <p:sldId id="9716" r:id="rId61"/>
    <p:sldId id="9717" r:id="rId62"/>
    <p:sldId id="9718" r:id="rId63"/>
    <p:sldId id="9721" r:id="rId64"/>
    <p:sldId id="9720" r:id="rId65"/>
    <p:sldId id="9671" r:id="rId66"/>
    <p:sldId id="9722"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B740"/>
    <a:srgbClr val="F17300"/>
    <a:srgbClr val="B2D27D"/>
    <a:srgbClr val="D7F37B"/>
    <a:srgbClr val="95C360"/>
    <a:srgbClr val="79ADDD"/>
    <a:srgbClr val="5F9ED7"/>
    <a:srgbClr val="5C8525"/>
    <a:srgbClr val="011D01"/>
    <a:srgbClr val="0355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824" autoAdjust="0"/>
    <p:restoredTop sz="94624" autoAdjust="0"/>
  </p:normalViewPr>
  <p:slideViewPr>
    <p:cSldViewPr>
      <p:cViewPr varScale="1">
        <p:scale>
          <a:sx n="92" d="100"/>
          <a:sy n="92" d="100"/>
        </p:scale>
        <p:origin x="1194" y="6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0F373F-C92F-45EE-A349-5106FABBB52C}" type="datetimeFigureOut">
              <a:rPr lang="en-US" smtClean="0"/>
              <a:pPr/>
              <a:t>7/28/2020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BF6F0B-DBB2-4731-9E5A-3C5F1189FD82}" type="slidenum">
              <a:rPr lang="en-US" smtClean="0"/>
              <a:pPr/>
              <a:t>‹#›</a:t>
            </a:fld>
            <a:endParaRPr lang="en-US"/>
          </a:p>
        </p:txBody>
      </p:sp>
    </p:spTree>
    <p:extLst>
      <p:ext uri="{BB962C8B-B14F-4D97-AF65-F5344CB8AC3E}">
        <p14:creationId xmlns:p14="http://schemas.microsoft.com/office/powerpoint/2010/main" val="2040812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149D8D-B742-4BC2-9D97-CC41363FED81}" type="datetimeFigureOut">
              <a:rPr lang="en-US" smtClean="0"/>
              <a:pPr/>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498294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149D8D-B742-4BC2-9D97-CC41363FED81}" type="datetimeFigureOut">
              <a:rPr lang="en-US" smtClean="0"/>
              <a:pPr/>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357929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149D8D-B742-4BC2-9D97-CC41363FED81}" type="datetimeFigureOut">
              <a:rPr lang="en-US" smtClean="0"/>
              <a:pPr/>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3749327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149D8D-B742-4BC2-9D97-CC41363FED81}" type="datetimeFigureOut">
              <a:rPr lang="en-US" smtClean="0"/>
              <a:pPr/>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2219273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149D8D-B742-4BC2-9D97-CC41363FED81}" type="datetimeFigureOut">
              <a:rPr lang="en-US" smtClean="0"/>
              <a:pPr/>
              <a:t>7/28/2020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1716454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149D8D-B742-4BC2-9D97-CC41363FED81}" type="datetimeFigureOut">
              <a:rPr lang="en-US" smtClean="0"/>
              <a:pPr/>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2892285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149D8D-B742-4BC2-9D97-CC41363FED81}" type="datetimeFigureOut">
              <a:rPr lang="en-US" smtClean="0"/>
              <a:pPr/>
              <a:t>7/28/2020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2428115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149D8D-B742-4BC2-9D97-CC41363FED81}" type="datetimeFigureOut">
              <a:rPr lang="en-US" smtClean="0"/>
              <a:pPr/>
              <a:t>7/28/2020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3876101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149D8D-B742-4BC2-9D97-CC41363FED81}" type="datetimeFigureOut">
              <a:rPr lang="en-US" smtClean="0"/>
              <a:pPr/>
              <a:t>7/28/2020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2546575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149D8D-B742-4BC2-9D97-CC41363FED81}" type="datetimeFigureOut">
              <a:rPr lang="en-US" smtClean="0"/>
              <a:pPr/>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109443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149D8D-B742-4BC2-9D97-CC41363FED81}" type="datetimeFigureOut">
              <a:rPr lang="en-US" smtClean="0"/>
              <a:pPr/>
              <a:t>7/28/2020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1C64BC-A7DF-4448-894A-776EB02E5DA9}" type="slidenum">
              <a:rPr lang="en-US" smtClean="0"/>
              <a:pPr/>
              <a:t>‹#›</a:t>
            </a:fld>
            <a:endParaRPr lang="en-US"/>
          </a:p>
        </p:txBody>
      </p:sp>
    </p:spTree>
    <p:extLst>
      <p:ext uri="{BB962C8B-B14F-4D97-AF65-F5344CB8AC3E}">
        <p14:creationId xmlns:p14="http://schemas.microsoft.com/office/powerpoint/2010/main" val="337688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A149D8D-B742-4BC2-9D97-CC41363FED81}" type="datetimeFigureOut">
              <a:rPr lang="en-US" smtClean="0"/>
              <a:pPr/>
              <a:t>7/28/2020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1C64BC-A7DF-4448-894A-776EB02E5DA9}" type="slidenum">
              <a:rPr lang="en-US" smtClean="0"/>
              <a:pPr/>
              <a:t>‹#›</a:t>
            </a:fld>
            <a:endParaRPr lang="en-US"/>
          </a:p>
        </p:txBody>
      </p:sp>
    </p:spTree>
    <p:extLst>
      <p:ext uri="{BB962C8B-B14F-4D97-AF65-F5344CB8AC3E}">
        <p14:creationId xmlns:p14="http://schemas.microsoft.com/office/powerpoint/2010/main" val="1878062912"/>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5" Type="http://schemas.openxmlformats.org/officeDocument/2006/relationships/image" Target="../media/image7.jpg"/><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6.jpg"/><Relationship Id="rId5" Type="http://schemas.openxmlformats.org/officeDocument/2006/relationships/image" Target="../media/image7.jpg"/><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6.jpg"/><Relationship Id="rId5" Type="http://schemas.openxmlformats.org/officeDocument/2006/relationships/image" Target="../media/image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6.jpg"/><Relationship Id="rId5" Type="http://schemas.openxmlformats.org/officeDocument/2006/relationships/image" Target="../media/image7.jpg"/><Relationship Id="rId4" Type="http://schemas.openxmlformats.org/officeDocument/2006/relationships/image" Target="../media/image3.jp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5" Type="http://schemas.openxmlformats.org/officeDocument/2006/relationships/image" Target="../media/image8.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9.jpg"/><Relationship Id="rId5" Type="http://schemas.openxmlformats.org/officeDocument/2006/relationships/image" Target="../media/image8.jpg"/><Relationship Id="rId4" Type="http://schemas.openxmlformats.org/officeDocument/2006/relationships/image" Target="../media/image3.jpg"/></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5" Type="http://schemas.openxmlformats.org/officeDocument/2006/relationships/image" Target="../media/image8.jpg"/><Relationship Id="rId4" Type="http://schemas.openxmlformats.org/officeDocument/2006/relationships/image" Target="../media/image3.jpg"/></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5" Type="http://schemas.openxmlformats.org/officeDocument/2006/relationships/image" Target="../media/image10.jpg"/><Relationship Id="rId4" Type="http://schemas.openxmlformats.org/officeDocument/2006/relationships/image" Target="../media/image3.jpg"/></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5" Type="http://schemas.openxmlformats.org/officeDocument/2006/relationships/image" Target="../media/image11.jpg"/><Relationship Id="rId4" Type="http://schemas.openxmlformats.org/officeDocument/2006/relationships/image" Target="../media/image3.jpg"/></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3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3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5" Type="http://schemas.openxmlformats.org/officeDocument/2006/relationships/image" Target="../media/image12.jpg"/><Relationship Id="rId4" Type="http://schemas.openxmlformats.org/officeDocument/2006/relationships/image" Target="../media/image3.jpg"/></Relationships>
</file>

<file path=ppt/slides/_rels/slide3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4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5" Type="http://schemas.openxmlformats.org/officeDocument/2006/relationships/image" Target="../media/image12.jpg"/><Relationship Id="rId4" Type="http://schemas.openxmlformats.org/officeDocument/2006/relationships/image" Target="../media/image3.jpg"/></Relationships>
</file>

<file path=ppt/slides/_rels/slide4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5" Type="http://schemas.openxmlformats.org/officeDocument/2006/relationships/image" Target="../media/image13.jpg"/><Relationship Id="rId4" Type="http://schemas.openxmlformats.org/officeDocument/2006/relationships/image" Target="../media/image3.jpg"/></Relationships>
</file>

<file path=ppt/slides/_rels/slide4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5" Type="http://schemas.openxmlformats.org/officeDocument/2006/relationships/image" Target="../media/image11.jpg"/><Relationship Id="rId4" Type="http://schemas.openxmlformats.org/officeDocument/2006/relationships/image" Target="../media/image3.jpg"/></Relationships>
</file>

<file path=ppt/slides/_rels/slide4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5" Type="http://schemas.openxmlformats.org/officeDocument/2006/relationships/image" Target="../media/image8.jpg"/><Relationship Id="rId4" Type="http://schemas.openxmlformats.org/officeDocument/2006/relationships/image" Target="../media/image3.jpg"/></Relationships>
</file>

<file path=ppt/slides/_rels/slide4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4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4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4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4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4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5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5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15.jpg"/><Relationship Id="rId5" Type="http://schemas.openxmlformats.org/officeDocument/2006/relationships/image" Target="../media/image14.emf"/><Relationship Id="rId4" Type="http://schemas.openxmlformats.org/officeDocument/2006/relationships/image" Target="../media/image3.jpg"/></Relationships>
</file>

<file path=ppt/slides/_rels/slide5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53.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7.jpe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16.jpg"/><Relationship Id="rId5" Type="http://schemas.openxmlformats.org/officeDocument/2006/relationships/image" Target="../media/image15.jpg"/><Relationship Id="rId4" Type="http://schemas.openxmlformats.org/officeDocument/2006/relationships/image" Target="../media/image3.jpg"/></Relationships>
</file>

<file path=ppt/slides/_rels/slide5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5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17.jpeg"/><Relationship Id="rId5" Type="http://schemas.openxmlformats.org/officeDocument/2006/relationships/image" Target="../media/image16.jpg"/><Relationship Id="rId4" Type="http://schemas.openxmlformats.org/officeDocument/2006/relationships/image" Target="../media/image3.jpg"/></Relationships>
</file>

<file path=ppt/slides/_rels/slide5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17.jpeg"/><Relationship Id="rId5" Type="http://schemas.openxmlformats.org/officeDocument/2006/relationships/image" Target="../media/image16.jpg"/><Relationship Id="rId4" Type="http://schemas.openxmlformats.org/officeDocument/2006/relationships/image" Target="../media/image3.jpg"/></Relationships>
</file>

<file path=ppt/slides/_rels/slide5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7.jpe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19.jpg"/><Relationship Id="rId5" Type="http://schemas.openxmlformats.org/officeDocument/2006/relationships/image" Target="../media/image18.emf"/><Relationship Id="rId4" Type="http://schemas.openxmlformats.org/officeDocument/2006/relationships/image" Target="../media/image3.jpg"/></Relationships>
</file>

<file path=ppt/slides/_rels/slide5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17.jpeg"/><Relationship Id="rId5" Type="http://schemas.openxmlformats.org/officeDocument/2006/relationships/image" Target="../media/image16.jpg"/><Relationship Id="rId4" Type="http://schemas.openxmlformats.org/officeDocument/2006/relationships/image" Target="../media/image3.jpg"/></Relationships>
</file>

<file path=ppt/slides/_rels/slide5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17.jpeg"/><Relationship Id="rId5" Type="http://schemas.openxmlformats.org/officeDocument/2006/relationships/image" Target="../media/image16.jpg"/><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6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17.jpeg"/><Relationship Id="rId5" Type="http://schemas.openxmlformats.org/officeDocument/2006/relationships/image" Target="../media/image16.jpg"/><Relationship Id="rId4" Type="http://schemas.openxmlformats.org/officeDocument/2006/relationships/image" Target="../media/image3.jpg"/></Relationships>
</file>

<file path=ppt/slides/_rels/slide6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6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6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64.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8.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17.jpeg"/><Relationship Id="rId5" Type="http://schemas.openxmlformats.org/officeDocument/2006/relationships/image" Target="../media/image16.jpg"/><Relationship Id="rId4" Type="http://schemas.openxmlformats.org/officeDocument/2006/relationships/image" Target="../media/image3.jpg"/></Relationships>
</file>

<file path=ppt/slides/_rels/slide6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6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1" name="TextBox 10"/>
          <p:cNvSpPr txBox="1"/>
          <p:nvPr/>
        </p:nvSpPr>
        <p:spPr>
          <a:xfrm>
            <a:off x="1028566" y="1214933"/>
            <a:ext cx="7086868" cy="4428135"/>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115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Six Secrets</a:t>
            </a:r>
          </a:p>
          <a:p>
            <a:pPr algn="ctr">
              <a:lnSpc>
                <a:spcPct val="80000"/>
              </a:lnSpc>
            </a:pPr>
            <a:r>
              <a:rPr lang="en-US" sz="115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of the</a:t>
            </a:r>
          </a:p>
          <a:p>
            <a:pPr algn="ctr">
              <a:lnSpc>
                <a:spcPct val="80000"/>
              </a:lnSpc>
            </a:pPr>
            <a:r>
              <a:rPr lang="en-US" sz="115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Christian</a:t>
            </a:r>
            <a:r>
              <a:rPr lang="en-US" sz="11500" b="1" dirty="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 </a:t>
            </a:r>
            <a:r>
              <a:rPr lang="en-US" sz="115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Life</a:t>
            </a:r>
            <a:endParaRPr lang="en-US" sz="96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2222222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250"/>
                                  </p:stCondLst>
                                  <p:iterate type="wd">
                                    <p:tmPct val="20000"/>
                                  </p:iterate>
                                  <p:childTnLst>
                                    <p:set>
                                      <p:cBhvr>
                                        <p:cTn id="6" dur="1" fill="hold">
                                          <p:stCondLst>
                                            <p:cond delay="0"/>
                                          </p:stCondLst>
                                        </p:cTn>
                                        <p:tgtEl>
                                          <p:spTgt spid="11"/>
                                        </p:tgtEl>
                                        <p:attrNameLst>
                                          <p:attrName>style.visibility</p:attrName>
                                        </p:attrNameLst>
                                      </p:cBhvr>
                                      <p:to>
                                        <p:strVal val="visible"/>
                                      </p:to>
                                    </p:set>
                                    <p:animEffect transition="in" filter="dissolve">
                                      <p:cBhvr>
                                        <p:cTn id="7"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1" name="TextBox 10"/>
          <p:cNvSpPr txBox="1"/>
          <p:nvPr/>
        </p:nvSpPr>
        <p:spPr>
          <a:xfrm>
            <a:off x="0" y="304800"/>
            <a:ext cx="9176913" cy="6087820"/>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115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Secret #3</a:t>
            </a:r>
          </a:p>
          <a:p>
            <a:pPr algn="ctr">
              <a:lnSpc>
                <a:spcPct val="80000"/>
              </a:lnSpc>
            </a:pPr>
            <a:r>
              <a:rPr lang="en-US" sz="96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Christian Living is </a:t>
            </a:r>
            <a:r>
              <a:rPr lang="en-US" sz="92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coming to be in experience what we already are in our innermost being</a:t>
            </a:r>
          </a:p>
        </p:txBody>
      </p:sp>
    </p:spTree>
    <p:extLst>
      <p:ext uri="{BB962C8B-B14F-4D97-AF65-F5344CB8AC3E}">
        <p14:creationId xmlns:p14="http://schemas.microsoft.com/office/powerpoint/2010/main" val="3736523829"/>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2" name="Down Arrow 1"/>
          <p:cNvSpPr/>
          <p:nvPr/>
        </p:nvSpPr>
        <p:spPr>
          <a:xfrm>
            <a:off x="2013531" y="2926416"/>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023686" y="3840221"/>
            <a:ext cx="4047155" cy="2097690"/>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85000"/>
              </a:lnSpc>
            </a:pPr>
            <a:r>
              <a:rPr lang="en-US" sz="75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We see what we truly are  </a:t>
            </a:r>
            <a:endParaRPr lang="en-US" sz="75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4" name="Down Arrow 13"/>
          <p:cNvSpPr/>
          <p:nvPr/>
        </p:nvSpPr>
        <p:spPr>
          <a:xfrm rot="16200000">
            <a:off x="4473517" y="4385216"/>
            <a:ext cx="575793" cy="82797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28600" y="1811887"/>
            <a:ext cx="4145656"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New Person</a:t>
            </a:r>
          </a:p>
        </p:txBody>
      </p:sp>
      <p:sp>
        <p:nvSpPr>
          <p:cNvPr id="17" name="TextBox 16"/>
          <p:cNvSpPr txBox="1"/>
          <p:nvPr/>
        </p:nvSpPr>
        <p:spPr>
          <a:xfrm>
            <a:off x="1600200" y="304800"/>
            <a:ext cx="7456868"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Seeing What We Are</a:t>
            </a:r>
          </a:p>
        </p:txBody>
      </p:sp>
      <p:pic>
        <p:nvPicPr>
          <p:cNvPr id="20" name="Picture 19"/>
          <p:cNvPicPr>
            <a:picLocks noChangeAspect="1"/>
          </p:cNvPicPr>
          <p:nvPr/>
        </p:nvPicPr>
        <p:blipFill rotWithShape="1">
          <a:blip r:embed="rId5">
            <a:extLst>
              <a:ext uri="{28A0092B-C50C-407E-A947-70E740481C1C}">
                <a14:useLocalDpi xmlns:a14="http://schemas.microsoft.com/office/drawing/2010/main" val="0"/>
              </a:ext>
            </a:extLst>
          </a:blip>
          <a:srcRect l="3796" t="4231" r="3195" b="5857"/>
          <a:stretch/>
        </p:blipFill>
        <p:spPr>
          <a:xfrm>
            <a:off x="411721" y="3972516"/>
            <a:ext cx="3640979" cy="2229171"/>
          </a:xfrm>
          <a:prstGeom prst="rect">
            <a:avLst/>
          </a:prstGeom>
          <a:effectLst>
            <a:softEdge rad="203200"/>
          </a:effectLst>
        </p:spPr>
      </p:pic>
    </p:spTree>
    <p:extLst>
      <p:ext uri="{BB962C8B-B14F-4D97-AF65-F5344CB8AC3E}">
        <p14:creationId xmlns:p14="http://schemas.microsoft.com/office/powerpoint/2010/main" val="4281195440"/>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2" name="Down Arrow 1"/>
          <p:cNvSpPr/>
          <p:nvPr/>
        </p:nvSpPr>
        <p:spPr>
          <a:xfrm>
            <a:off x="2013531" y="2926416"/>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004420" y="4078597"/>
            <a:ext cx="4047155" cy="2761333"/>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75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We see</a:t>
            </a:r>
          </a:p>
          <a:p>
            <a:pPr algn="ctr">
              <a:lnSpc>
                <a:spcPct val="75000"/>
              </a:lnSpc>
            </a:pPr>
            <a:r>
              <a:rPr lang="en-US" sz="75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Ourselves</a:t>
            </a:r>
          </a:p>
          <a:p>
            <a:pPr algn="ctr">
              <a:lnSpc>
                <a:spcPct val="75000"/>
              </a:lnSpc>
            </a:pPr>
            <a:r>
              <a:rPr lang="en-US" sz="75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a</a:t>
            </a:r>
            <a:r>
              <a:rPr lang="en-US" sz="75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nd LJC</a:t>
            </a:r>
            <a:endParaRPr lang="en-US" sz="75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4" name="Down Arrow 13"/>
          <p:cNvSpPr/>
          <p:nvPr/>
        </p:nvSpPr>
        <p:spPr>
          <a:xfrm rot="16200000">
            <a:off x="4581671" y="4385217"/>
            <a:ext cx="575793" cy="82797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28600" y="1811887"/>
            <a:ext cx="4145656"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New Person</a:t>
            </a:r>
          </a:p>
        </p:txBody>
      </p:sp>
      <p:pic>
        <p:nvPicPr>
          <p:cNvPr id="16" name="Picture 15"/>
          <p:cNvPicPr>
            <a:picLocks noChangeAspect="1"/>
          </p:cNvPicPr>
          <p:nvPr/>
        </p:nvPicPr>
        <p:blipFill rotWithShape="1">
          <a:blip r:embed="rId5">
            <a:extLst>
              <a:ext uri="{28A0092B-C50C-407E-A947-70E740481C1C}">
                <a14:useLocalDpi xmlns:a14="http://schemas.microsoft.com/office/drawing/2010/main" val="0"/>
              </a:ext>
            </a:extLst>
          </a:blip>
          <a:srcRect l="3796" t="4231" r="3195" b="5857"/>
          <a:stretch/>
        </p:blipFill>
        <p:spPr>
          <a:xfrm>
            <a:off x="411721" y="3972516"/>
            <a:ext cx="3640979" cy="2229171"/>
          </a:xfrm>
          <a:prstGeom prst="rect">
            <a:avLst/>
          </a:prstGeom>
          <a:effectLst>
            <a:softEdge rad="203200"/>
          </a:effectLst>
        </p:spPr>
      </p:pic>
      <p:sp>
        <p:nvSpPr>
          <p:cNvPr id="17" name="TextBox 16"/>
          <p:cNvSpPr txBox="1"/>
          <p:nvPr/>
        </p:nvSpPr>
        <p:spPr>
          <a:xfrm>
            <a:off x="1600200" y="304800"/>
            <a:ext cx="7456868"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Seeing What We Are</a:t>
            </a:r>
          </a:p>
        </p:txBody>
      </p:sp>
      <p:sp>
        <p:nvSpPr>
          <p:cNvPr id="18" name="TextBox 17"/>
          <p:cNvSpPr txBox="1"/>
          <p:nvPr/>
        </p:nvSpPr>
        <p:spPr>
          <a:xfrm>
            <a:off x="4860835" y="1472430"/>
            <a:ext cx="4047155" cy="1996700"/>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73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Conformed to His Image</a:t>
            </a:r>
            <a:endParaRPr lang="en-US" sz="73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9" name="Down Arrow 18"/>
          <p:cNvSpPr/>
          <p:nvPr/>
        </p:nvSpPr>
        <p:spPr>
          <a:xfrm rot="10800000">
            <a:off x="6602128" y="3089139"/>
            <a:ext cx="564567" cy="690132"/>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rotWithShape="1">
          <a:blip r:embed="rId6">
            <a:extLst>
              <a:ext uri="{28A0092B-C50C-407E-A947-70E740481C1C}">
                <a14:useLocalDpi xmlns:a14="http://schemas.microsoft.com/office/drawing/2010/main" val="0"/>
              </a:ext>
            </a:extLst>
          </a:blip>
          <a:srcRect l="22200" r="21780"/>
          <a:stretch/>
        </p:blipFill>
        <p:spPr>
          <a:xfrm rot="20757833">
            <a:off x="2187373" y="4859070"/>
            <a:ext cx="961024" cy="1109340"/>
          </a:xfrm>
          <a:prstGeom prst="rect">
            <a:avLst/>
          </a:prstGeom>
          <a:effectLst>
            <a:softEdge rad="254000"/>
          </a:effectLst>
        </p:spPr>
      </p:pic>
    </p:spTree>
    <p:extLst>
      <p:ext uri="{BB962C8B-B14F-4D97-AF65-F5344CB8AC3E}">
        <p14:creationId xmlns:p14="http://schemas.microsoft.com/office/powerpoint/2010/main" val="188299425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750"/>
                                        <p:tgtEl>
                                          <p:spTgt spid="19"/>
                                        </p:tgtEl>
                                      </p:cBhvr>
                                    </p:animEffect>
                                  </p:childTnLst>
                                </p:cTn>
                              </p:par>
                            </p:childTnLst>
                          </p:cTn>
                        </p:par>
                        <p:par>
                          <p:cTn id="8" fill="hold">
                            <p:stCondLst>
                              <p:cond delay="750"/>
                            </p:stCondLst>
                            <p:childTnLst>
                              <p:par>
                                <p:cTn id="9" presetID="9" presetClass="entr" presetSubtype="0" fill="hold" grpId="0" nodeType="afterEffect">
                                  <p:stCondLst>
                                    <p:cond delay="250"/>
                                  </p:stCondLst>
                                  <p:childTnLst>
                                    <p:set>
                                      <p:cBhvr>
                                        <p:cTn id="10" dur="1" fill="hold">
                                          <p:stCondLst>
                                            <p:cond delay="0"/>
                                          </p:stCondLst>
                                        </p:cTn>
                                        <p:tgtEl>
                                          <p:spTgt spid="18"/>
                                        </p:tgtEl>
                                        <p:attrNameLst>
                                          <p:attrName>style.visibility</p:attrName>
                                        </p:attrNameLst>
                                      </p:cBhvr>
                                      <p:to>
                                        <p:strVal val="visible"/>
                                      </p:to>
                                    </p:set>
                                    <p:animEffect transition="in" filter="dissolve">
                                      <p:cBhvr>
                                        <p:cTn id="11"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2" name="Down Arrow 1"/>
          <p:cNvSpPr/>
          <p:nvPr/>
        </p:nvSpPr>
        <p:spPr>
          <a:xfrm>
            <a:off x="2192890" y="3624312"/>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661410" y="4863577"/>
            <a:ext cx="4318555" cy="182357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72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Delights in the Commands</a:t>
            </a:r>
            <a:endParaRPr lang="en-US" sz="72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2" name="TextBox 11"/>
          <p:cNvSpPr txBox="1"/>
          <p:nvPr/>
        </p:nvSpPr>
        <p:spPr>
          <a:xfrm>
            <a:off x="5012277" y="1266361"/>
            <a:ext cx="4089317" cy="10895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72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Cheerful Doer</a:t>
            </a:r>
          </a:p>
        </p:txBody>
      </p:sp>
      <p:sp>
        <p:nvSpPr>
          <p:cNvPr id="17" name="TextBox 16"/>
          <p:cNvSpPr txBox="1"/>
          <p:nvPr/>
        </p:nvSpPr>
        <p:spPr>
          <a:xfrm>
            <a:off x="1600200" y="304800"/>
            <a:ext cx="7456868"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Seeing What We Are</a:t>
            </a:r>
          </a:p>
        </p:txBody>
      </p:sp>
      <p:sp>
        <p:nvSpPr>
          <p:cNvPr id="18" name="TextBox 17"/>
          <p:cNvSpPr txBox="1"/>
          <p:nvPr/>
        </p:nvSpPr>
        <p:spPr>
          <a:xfrm>
            <a:off x="453499" y="1850466"/>
            <a:ext cx="4047155" cy="1889748"/>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73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Obedient Hearer</a:t>
            </a:r>
            <a:endParaRPr lang="en-US" sz="73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20" name="Down Arrow 19"/>
          <p:cNvSpPr/>
          <p:nvPr/>
        </p:nvSpPr>
        <p:spPr>
          <a:xfrm rot="10800000">
            <a:off x="6576641" y="3905655"/>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p:cNvPicPr>
            <a:picLocks noChangeAspect="1"/>
          </p:cNvPicPr>
          <p:nvPr/>
        </p:nvPicPr>
        <p:blipFill rotWithShape="1">
          <a:blip r:embed="rId5">
            <a:extLst>
              <a:ext uri="{28A0092B-C50C-407E-A947-70E740481C1C}">
                <a14:useLocalDpi xmlns:a14="http://schemas.microsoft.com/office/drawing/2010/main" val="0"/>
              </a:ext>
            </a:extLst>
          </a:blip>
          <a:srcRect l="3796" t="4231" r="3195" b="5857"/>
          <a:stretch/>
        </p:blipFill>
        <p:spPr>
          <a:xfrm>
            <a:off x="516175" y="4371643"/>
            <a:ext cx="3640979" cy="2229171"/>
          </a:xfrm>
          <a:prstGeom prst="rect">
            <a:avLst/>
          </a:prstGeom>
          <a:effectLst>
            <a:softEdge rad="203200"/>
          </a:effectLst>
        </p:spPr>
      </p:pic>
      <p:pic>
        <p:nvPicPr>
          <p:cNvPr id="23" name="Picture 22"/>
          <p:cNvPicPr>
            <a:picLocks noChangeAspect="1"/>
          </p:cNvPicPr>
          <p:nvPr/>
        </p:nvPicPr>
        <p:blipFill rotWithShape="1">
          <a:blip r:embed="rId6">
            <a:extLst>
              <a:ext uri="{28A0092B-C50C-407E-A947-70E740481C1C}">
                <a14:useLocalDpi xmlns:a14="http://schemas.microsoft.com/office/drawing/2010/main" val="0"/>
              </a:ext>
            </a:extLst>
          </a:blip>
          <a:srcRect l="22200" r="21780"/>
          <a:stretch/>
        </p:blipFill>
        <p:spPr>
          <a:xfrm rot="20757833">
            <a:off x="2275655" y="5310885"/>
            <a:ext cx="961024" cy="1109340"/>
          </a:xfrm>
          <a:prstGeom prst="rect">
            <a:avLst/>
          </a:prstGeom>
          <a:effectLst>
            <a:softEdge rad="254000"/>
          </a:effectLst>
        </p:spPr>
      </p:pic>
      <p:sp>
        <p:nvSpPr>
          <p:cNvPr id="24" name="Down Arrow 23"/>
          <p:cNvSpPr/>
          <p:nvPr/>
        </p:nvSpPr>
        <p:spPr>
          <a:xfrm rot="16200000">
            <a:off x="4432069" y="5480229"/>
            <a:ext cx="499421" cy="770651"/>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4898323" y="3015815"/>
            <a:ext cx="4062324" cy="10895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72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Law of Liberty</a:t>
            </a:r>
          </a:p>
        </p:txBody>
      </p:sp>
      <p:sp>
        <p:nvSpPr>
          <p:cNvPr id="26" name="Down Arrow 25"/>
          <p:cNvSpPr/>
          <p:nvPr/>
        </p:nvSpPr>
        <p:spPr>
          <a:xfrm rot="10800000">
            <a:off x="6550887" y="2193519"/>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Up-Down Arrow 3"/>
          <p:cNvSpPr/>
          <p:nvPr/>
        </p:nvSpPr>
        <p:spPr>
          <a:xfrm rot="3401688">
            <a:off x="4217418" y="3529531"/>
            <a:ext cx="475961" cy="1019920"/>
          </a:xfrm>
          <a:prstGeom prst="upDownArrow">
            <a:avLst/>
          </a:prstGeom>
          <a:solidFill>
            <a:schemeClr val="bg1"/>
          </a:solidFill>
          <a:ln>
            <a:solidFill>
              <a:srgbClr val="121B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1457193"/>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2" name="Down Arrow 1"/>
          <p:cNvSpPr/>
          <p:nvPr/>
        </p:nvSpPr>
        <p:spPr>
          <a:xfrm>
            <a:off x="2192890" y="3624312"/>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661410" y="4863577"/>
            <a:ext cx="4318555" cy="182357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72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Delights in the Commands</a:t>
            </a:r>
            <a:endParaRPr lang="en-US" sz="72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2" name="TextBox 11"/>
          <p:cNvSpPr txBox="1"/>
          <p:nvPr/>
        </p:nvSpPr>
        <p:spPr>
          <a:xfrm>
            <a:off x="5334788" y="1277487"/>
            <a:ext cx="2971800" cy="11172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72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Legalism</a:t>
            </a:r>
          </a:p>
        </p:txBody>
      </p:sp>
      <p:sp>
        <p:nvSpPr>
          <p:cNvPr id="17" name="TextBox 16"/>
          <p:cNvSpPr txBox="1"/>
          <p:nvPr/>
        </p:nvSpPr>
        <p:spPr>
          <a:xfrm>
            <a:off x="1600200" y="304800"/>
            <a:ext cx="7456868"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Seeing What We Are</a:t>
            </a:r>
          </a:p>
        </p:txBody>
      </p:sp>
      <p:sp>
        <p:nvSpPr>
          <p:cNvPr id="18" name="TextBox 17"/>
          <p:cNvSpPr txBox="1"/>
          <p:nvPr/>
        </p:nvSpPr>
        <p:spPr>
          <a:xfrm>
            <a:off x="453499" y="1850466"/>
            <a:ext cx="4047155" cy="1889748"/>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73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Obedient Hearer</a:t>
            </a:r>
            <a:endParaRPr lang="en-US" sz="73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20" name="Down Arrow 19"/>
          <p:cNvSpPr/>
          <p:nvPr/>
        </p:nvSpPr>
        <p:spPr>
          <a:xfrm rot="10800000">
            <a:off x="6576641" y="3905655"/>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p:cNvPicPr>
            <a:picLocks noChangeAspect="1"/>
          </p:cNvPicPr>
          <p:nvPr/>
        </p:nvPicPr>
        <p:blipFill rotWithShape="1">
          <a:blip r:embed="rId5">
            <a:extLst>
              <a:ext uri="{28A0092B-C50C-407E-A947-70E740481C1C}">
                <a14:useLocalDpi xmlns:a14="http://schemas.microsoft.com/office/drawing/2010/main" val="0"/>
              </a:ext>
            </a:extLst>
          </a:blip>
          <a:srcRect l="3796" t="4231" r="3195" b="5857"/>
          <a:stretch/>
        </p:blipFill>
        <p:spPr>
          <a:xfrm>
            <a:off x="516175" y="4371643"/>
            <a:ext cx="3640979" cy="2229171"/>
          </a:xfrm>
          <a:prstGeom prst="rect">
            <a:avLst/>
          </a:prstGeom>
          <a:effectLst>
            <a:softEdge rad="203200"/>
          </a:effectLst>
        </p:spPr>
      </p:pic>
      <p:pic>
        <p:nvPicPr>
          <p:cNvPr id="23" name="Picture 22"/>
          <p:cNvPicPr>
            <a:picLocks noChangeAspect="1"/>
          </p:cNvPicPr>
          <p:nvPr/>
        </p:nvPicPr>
        <p:blipFill rotWithShape="1">
          <a:blip r:embed="rId6">
            <a:extLst>
              <a:ext uri="{28A0092B-C50C-407E-A947-70E740481C1C}">
                <a14:useLocalDpi xmlns:a14="http://schemas.microsoft.com/office/drawing/2010/main" val="0"/>
              </a:ext>
            </a:extLst>
          </a:blip>
          <a:srcRect l="22200" r="21780"/>
          <a:stretch/>
        </p:blipFill>
        <p:spPr>
          <a:xfrm rot="20757833">
            <a:off x="2275655" y="5310885"/>
            <a:ext cx="961024" cy="1109340"/>
          </a:xfrm>
          <a:prstGeom prst="rect">
            <a:avLst/>
          </a:prstGeom>
          <a:effectLst>
            <a:softEdge rad="254000"/>
          </a:effectLst>
        </p:spPr>
      </p:pic>
      <p:sp>
        <p:nvSpPr>
          <p:cNvPr id="24" name="Down Arrow 23"/>
          <p:cNvSpPr/>
          <p:nvPr/>
        </p:nvSpPr>
        <p:spPr>
          <a:xfrm rot="16200000">
            <a:off x="4432069" y="5480229"/>
            <a:ext cx="499421" cy="770651"/>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144639" y="2943301"/>
            <a:ext cx="3439795" cy="11172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72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Obligation</a:t>
            </a:r>
          </a:p>
        </p:txBody>
      </p:sp>
      <p:sp>
        <p:nvSpPr>
          <p:cNvPr id="26" name="Down Arrow 25"/>
          <p:cNvSpPr/>
          <p:nvPr/>
        </p:nvSpPr>
        <p:spPr>
          <a:xfrm rot="10800000">
            <a:off x="6550887" y="2193519"/>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9905741"/>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478933" y="1883859"/>
            <a:ext cx="8186134" cy="1945917"/>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66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a:t>
            </a:r>
            <a:r>
              <a:rPr lang="en-US" sz="66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 intensely desire to keep the Word of God because I…</a:t>
            </a:r>
            <a:endParaRPr lang="en-US" sz="66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1" name="TextBox 10"/>
          <p:cNvSpPr txBox="1"/>
          <p:nvPr/>
        </p:nvSpPr>
        <p:spPr>
          <a:xfrm>
            <a:off x="1600200" y="304800"/>
            <a:ext cx="7456868"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Seeing What We Are</a:t>
            </a:r>
          </a:p>
        </p:txBody>
      </p:sp>
      <p:sp>
        <p:nvSpPr>
          <p:cNvPr id="10" name="TextBox 9"/>
          <p:cNvSpPr txBox="1"/>
          <p:nvPr/>
        </p:nvSpPr>
        <p:spPr>
          <a:xfrm>
            <a:off x="1752600" y="4026644"/>
            <a:ext cx="5638800" cy="1031821"/>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66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“have to” -- </a:t>
            </a:r>
            <a:r>
              <a:rPr lang="en-US" sz="6600" b="1" dirty="0" smtClean="0">
                <a:ln w="19050">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Obligation</a:t>
            </a:r>
            <a:endParaRPr lang="en-US" sz="66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2" name="TextBox 11"/>
          <p:cNvSpPr txBox="1"/>
          <p:nvPr/>
        </p:nvSpPr>
        <p:spPr>
          <a:xfrm>
            <a:off x="2290293" y="5103110"/>
            <a:ext cx="4563414" cy="1031821"/>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66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“get to”</a:t>
            </a:r>
            <a:r>
              <a:rPr lang="en-US" sz="6600" b="1" dirty="0" smtClean="0">
                <a:ln w="19050">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 </a:t>
            </a:r>
            <a:r>
              <a:rPr lang="en-US" sz="66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a:t>
            </a:r>
            <a:r>
              <a:rPr lang="en-US" sz="6600" b="1" dirty="0" smtClean="0">
                <a:ln w="19050">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 Liberty</a:t>
            </a:r>
            <a:r>
              <a:rPr lang="en-US" sz="66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 </a:t>
            </a:r>
            <a:endParaRPr lang="en-US" sz="66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43788099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609600" y="311830"/>
            <a:ext cx="8039011"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Obligations</a:t>
            </a: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 versus </a:t>
            </a:r>
            <a:r>
              <a:rPr lang="en-US" sz="8000" b="1" dirty="0" smtClean="0">
                <a:ln w="19050">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Liberty</a:t>
            </a:r>
            <a:endParaRPr lang="en-US" sz="8000" b="1" dirty="0">
              <a:ln w="19050">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550493" y="1729122"/>
            <a:ext cx="8075926" cy="4662815"/>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66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Reading/Studying the Bible</a:t>
            </a:r>
          </a:p>
          <a:p>
            <a:pPr algn="ctr">
              <a:lnSpc>
                <a:spcPct val="90000"/>
              </a:lnSpc>
            </a:pPr>
            <a:r>
              <a:rPr lang="en-US" sz="6600" b="1" dirty="0" smtClean="0">
                <a:ln w="19050">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Prayer</a:t>
            </a:r>
          </a:p>
          <a:p>
            <a:pPr algn="ctr">
              <a:lnSpc>
                <a:spcPct val="90000"/>
              </a:lnSpc>
            </a:pPr>
            <a:r>
              <a:rPr lang="en-US" sz="66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Church Attendance</a:t>
            </a:r>
          </a:p>
          <a:p>
            <a:pPr algn="ctr">
              <a:lnSpc>
                <a:spcPct val="90000"/>
              </a:lnSpc>
            </a:pPr>
            <a:r>
              <a:rPr lang="en-US" sz="6600" b="1" dirty="0" smtClean="0">
                <a:ln w="19050">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Giving</a:t>
            </a:r>
          </a:p>
          <a:p>
            <a:pPr algn="ctr">
              <a:lnSpc>
                <a:spcPct val="90000"/>
              </a:lnSpc>
            </a:pPr>
            <a:r>
              <a:rPr lang="en-US" sz="66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Cloths, Housing, Transportation</a:t>
            </a:r>
            <a:endParaRPr lang="en-US" sz="66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08339587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130756" y="304800"/>
            <a:ext cx="8915400" cy="6516399"/>
          </a:xfrm>
          <a:prstGeom prst="rect">
            <a:avLst/>
          </a:prstGeom>
          <a:solidFill>
            <a:srgbClr val="5C8525">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66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“Do </a:t>
            </a:r>
            <a:r>
              <a:rPr lang="en-US" sz="66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not be deceived, God is not mocked; for whatever a man sows, that he will also reap. </a:t>
            </a:r>
            <a:r>
              <a:rPr lang="en-US" sz="66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For </a:t>
            </a:r>
            <a:r>
              <a:rPr lang="en-US" sz="66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he who sows to his flesh will of the flesh reap corruption, but he who sows to the Spirit will of the Spirit reap everlasting life</a:t>
            </a:r>
            <a:r>
              <a:rPr lang="en-US" sz="66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t>
            </a:r>
            <a:r>
              <a:rPr lang="en-US" sz="66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a:t>
            </a:r>
            <a:r>
              <a:rPr lang="en-US" sz="66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(Gal 6:7-8)</a:t>
            </a:r>
            <a:endParaRPr lang="en-US" sz="66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150474409"/>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alpha val="80000"/>
          </a:schemeClr>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1" name="TextBox 10"/>
          <p:cNvSpPr txBox="1"/>
          <p:nvPr/>
        </p:nvSpPr>
        <p:spPr>
          <a:xfrm>
            <a:off x="0" y="291110"/>
            <a:ext cx="9144000" cy="5201424"/>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115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Secret #4</a:t>
            </a:r>
          </a:p>
          <a:p>
            <a:pPr algn="ctr">
              <a:lnSpc>
                <a:spcPct val="80000"/>
              </a:lnSpc>
            </a:pPr>
            <a:r>
              <a:rPr lang="en-US" sz="10000" b="1" dirty="0" smtClean="0">
                <a:ln w="28575">
                  <a:solidFill>
                    <a:srgbClr val="011D01"/>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Christian Living is Living with Our Hearts Open to God’s Truth</a:t>
            </a:r>
          </a:p>
        </p:txBody>
      </p:sp>
    </p:spTree>
    <p:extLst>
      <p:ext uri="{BB962C8B-B14F-4D97-AF65-F5344CB8AC3E}">
        <p14:creationId xmlns:p14="http://schemas.microsoft.com/office/powerpoint/2010/main" val="2927155599"/>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3" name="TextBox 12"/>
          <p:cNvSpPr txBox="1"/>
          <p:nvPr/>
        </p:nvSpPr>
        <p:spPr>
          <a:xfrm>
            <a:off x="960974" y="3959245"/>
            <a:ext cx="3738965"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Exposes Sin </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030122" y="246954"/>
            <a:ext cx="6961478" cy="1323439"/>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100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Living in the Light</a:t>
            </a: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57779" y="1672500"/>
            <a:ext cx="2739560" cy="1936085"/>
          </a:xfrm>
          <a:prstGeom prst="rect">
            <a:avLst/>
          </a:prstGeom>
          <a:effectLst>
            <a:softEdge rad="254000"/>
          </a:effectLst>
        </p:spPr>
      </p:pic>
      <p:sp>
        <p:nvSpPr>
          <p:cNvPr id="11" name="TextBox 10"/>
          <p:cNvSpPr txBox="1"/>
          <p:nvPr/>
        </p:nvSpPr>
        <p:spPr>
          <a:xfrm>
            <a:off x="979167" y="5578907"/>
            <a:ext cx="3418122"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Confession</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2" name="TextBox 11"/>
          <p:cNvSpPr txBox="1"/>
          <p:nvPr/>
        </p:nvSpPr>
        <p:spPr>
          <a:xfrm>
            <a:off x="1346847" y="1842033"/>
            <a:ext cx="2761424" cy="11172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2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The Light</a:t>
            </a:r>
            <a:endParaRPr lang="en-US" sz="72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4" name="TextBox 13"/>
          <p:cNvSpPr txBox="1"/>
          <p:nvPr/>
        </p:nvSpPr>
        <p:spPr>
          <a:xfrm>
            <a:off x="5697737" y="2699703"/>
            <a:ext cx="3300880"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Fellowship</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5" name="Down Arrow 14"/>
          <p:cNvSpPr/>
          <p:nvPr/>
        </p:nvSpPr>
        <p:spPr>
          <a:xfrm>
            <a:off x="2476305" y="3478035"/>
            <a:ext cx="423846" cy="600165"/>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2476305" y="4902538"/>
            <a:ext cx="423846" cy="600165"/>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rot="16200000">
            <a:off x="4682795" y="4730315"/>
            <a:ext cx="552100" cy="85851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588195" y="4689322"/>
            <a:ext cx="3519967"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Forgiveness</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9" name="Down Arrow 18"/>
          <p:cNvSpPr/>
          <p:nvPr/>
        </p:nvSpPr>
        <p:spPr>
          <a:xfrm rot="10800000">
            <a:off x="7072128" y="3700892"/>
            <a:ext cx="552100" cy="85851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5462883"/>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1" name="TextBox 10"/>
          <p:cNvSpPr txBox="1"/>
          <p:nvPr/>
        </p:nvSpPr>
        <p:spPr>
          <a:xfrm>
            <a:off x="435556" y="2286000"/>
            <a:ext cx="8305800" cy="1897443"/>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138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Introduction</a:t>
            </a:r>
            <a:endParaRPr lang="en-US" sz="115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533715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250"/>
                                  </p:stCondLst>
                                  <p:iterate type="lt">
                                    <p:tmPct val="15000"/>
                                  </p:iterate>
                                  <p:childTnLst>
                                    <p:set>
                                      <p:cBhvr>
                                        <p:cTn id="6" dur="1" fill="hold">
                                          <p:stCondLst>
                                            <p:cond delay="0"/>
                                          </p:stCondLst>
                                        </p:cTn>
                                        <p:tgtEl>
                                          <p:spTgt spid="11"/>
                                        </p:tgtEl>
                                        <p:attrNameLst>
                                          <p:attrName>style.visibility</p:attrName>
                                        </p:attrNameLst>
                                      </p:cBhvr>
                                      <p:to>
                                        <p:strVal val="visible"/>
                                      </p:to>
                                    </p:set>
                                    <p:animEffect transition="in" filter="dissolve">
                                      <p:cBhvr>
                                        <p:cTn id="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3" name="TextBox 12"/>
          <p:cNvSpPr txBox="1"/>
          <p:nvPr/>
        </p:nvSpPr>
        <p:spPr>
          <a:xfrm>
            <a:off x="815767" y="3964121"/>
            <a:ext cx="4085233"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No Exposure</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030122" y="246954"/>
            <a:ext cx="6961478" cy="1323439"/>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100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Living in the Light</a:t>
            </a: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57779" y="1672500"/>
            <a:ext cx="2739560" cy="1936085"/>
          </a:xfrm>
          <a:prstGeom prst="rect">
            <a:avLst/>
          </a:prstGeom>
          <a:effectLst>
            <a:softEdge rad="254000"/>
          </a:effectLst>
        </p:spPr>
      </p:pic>
      <p:sp>
        <p:nvSpPr>
          <p:cNvPr id="11" name="TextBox 10"/>
          <p:cNvSpPr txBox="1"/>
          <p:nvPr/>
        </p:nvSpPr>
        <p:spPr>
          <a:xfrm>
            <a:off x="598313" y="5657671"/>
            <a:ext cx="4168689"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Denial of sin</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2" name="TextBox 11"/>
          <p:cNvSpPr txBox="1"/>
          <p:nvPr/>
        </p:nvSpPr>
        <p:spPr>
          <a:xfrm>
            <a:off x="1346847" y="1842033"/>
            <a:ext cx="2761424" cy="11172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2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The Light</a:t>
            </a:r>
            <a:endParaRPr lang="en-US" sz="72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4" name="TextBox 13"/>
          <p:cNvSpPr txBox="1"/>
          <p:nvPr/>
        </p:nvSpPr>
        <p:spPr>
          <a:xfrm>
            <a:off x="5697737" y="2699703"/>
            <a:ext cx="3300880"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Fellowship</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5" name="Down Arrow 14"/>
          <p:cNvSpPr/>
          <p:nvPr/>
        </p:nvSpPr>
        <p:spPr>
          <a:xfrm>
            <a:off x="2476305" y="3478035"/>
            <a:ext cx="423846" cy="600165"/>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2476305" y="5015343"/>
            <a:ext cx="423846" cy="600165"/>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rot="16200000">
            <a:off x="4682796" y="4730315"/>
            <a:ext cx="552100" cy="85851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588195" y="4689322"/>
            <a:ext cx="3519967"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Forgiveness</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9" name="Down Arrow 18"/>
          <p:cNvSpPr/>
          <p:nvPr/>
        </p:nvSpPr>
        <p:spPr>
          <a:xfrm rot="10800000">
            <a:off x="7072128" y="3700892"/>
            <a:ext cx="552100" cy="85851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8431" y="1485339"/>
            <a:ext cx="3678255" cy="2292778"/>
          </a:xfrm>
          <a:prstGeom prst="rect">
            <a:avLst/>
          </a:prstGeom>
          <a:effectLst>
            <a:softEdge rad="317500"/>
          </a:effectLst>
        </p:spPr>
      </p:pic>
      <p:sp>
        <p:nvSpPr>
          <p:cNvPr id="20" name="TextBox 19"/>
          <p:cNvSpPr txBox="1"/>
          <p:nvPr/>
        </p:nvSpPr>
        <p:spPr>
          <a:xfrm>
            <a:off x="1334360" y="1887220"/>
            <a:ext cx="2696594" cy="1768176"/>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66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Walk in Darkness</a:t>
            </a:r>
            <a:endParaRPr lang="en-US" sz="66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21" name="TextBox 20"/>
          <p:cNvSpPr txBox="1"/>
          <p:nvPr/>
        </p:nvSpPr>
        <p:spPr>
          <a:xfrm rot="20790184">
            <a:off x="910749" y="3427560"/>
            <a:ext cx="3760400" cy="2123658"/>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8000" b="1" dirty="0" smtClean="0">
                <a:ln w="19050">
                  <a:solidFill>
                    <a:srgbClr val="121B0B"/>
                  </a:solidFill>
                </a:ln>
                <a:solidFill>
                  <a:srgbClr val="FF0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Repentance Necessary</a:t>
            </a:r>
            <a:endParaRPr lang="en-US" sz="8000" b="1" dirty="0">
              <a:ln w="19050">
                <a:solidFill>
                  <a:srgbClr val="121B0B"/>
                </a:solidFill>
              </a:ln>
              <a:solidFill>
                <a:srgbClr val="FF0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89303585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00"/>
                                        <p:tgtEl>
                                          <p:spTgt spid="12"/>
                                        </p:tgtEl>
                                      </p:cBhvr>
                                    </p:animEffect>
                                    <p:set>
                                      <p:cBhvr>
                                        <p:cTn id="7" dur="1" fill="hold">
                                          <p:stCondLst>
                                            <p:cond delay="999"/>
                                          </p:stCondLst>
                                        </p:cTn>
                                        <p:tgtEl>
                                          <p:spTgt spid="12"/>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4"/>
                                        </p:tgtEl>
                                      </p:cBhvr>
                                    </p:animEffect>
                                    <p:set>
                                      <p:cBhvr>
                                        <p:cTn id="10" dur="1" fill="hold">
                                          <p:stCondLst>
                                            <p:cond delay="999"/>
                                          </p:stCondLst>
                                        </p:cTn>
                                        <p:tgtEl>
                                          <p:spTgt spid="4"/>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15"/>
                                        </p:tgtEl>
                                      </p:cBhvr>
                                    </p:animEffect>
                                    <p:set>
                                      <p:cBhvr>
                                        <p:cTn id="13" dur="1" fill="hold">
                                          <p:stCondLst>
                                            <p:cond delay="499"/>
                                          </p:stCondLst>
                                        </p:cTn>
                                        <p:tgtEl>
                                          <p:spTgt spid="15"/>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0" nodeType="clickEffect">
                                  <p:stCondLst>
                                    <p:cond delay="0"/>
                                  </p:stCondLst>
                                  <p:childTnLst>
                                    <p:animEffect transition="out" filter="fade">
                                      <p:cBhvr>
                                        <p:cTn id="17" dur="500"/>
                                        <p:tgtEl>
                                          <p:spTgt spid="17"/>
                                        </p:tgtEl>
                                      </p:cBhvr>
                                    </p:animEffect>
                                    <p:set>
                                      <p:cBhvr>
                                        <p:cTn id="18" dur="1" fill="hold">
                                          <p:stCondLst>
                                            <p:cond delay="499"/>
                                          </p:stCondLst>
                                        </p:cTn>
                                        <p:tgtEl>
                                          <p:spTgt spid="17"/>
                                        </p:tgtEl>
                                        <p:attrNameLst>
                                          <p:attrName>style.visibility</p:attrName>
                                        </p:attrNameLst>
                                      </p:cBhvr>
                                      <p:to>
                                        <p:strVal val="hidden"/>
                                      </p:to>
                                    </p:set>
                                  </p:childTnLst>
                                </p:cTn>
                              </p:par>
                              <p:par>
                                <p:cTn id="19" presetID="10" presetClass="exit" presetSubtype="0" fill="hold" grpId="0" nodeType="withEffect">
                                  <p:stCondLst>
                                    <p:cond delay="0"/>
                                  </p:stCondLst>
                                  <p:childTnLst>
                                    <p:animEffect transition="out" filter="fade">
                                      <p:cBhvr>
                                        <p:cTn id="20" dur="1000"/>
                                        <p:tgtEl>
                                          <p:spTgt spid="18"/>
                                        </p:tgtEl>
                                      </p:cBhvr>
                                    </p:animEffect>
                                    <p:set>
                                      <p:cBhvr>
                                        <p:cTn id="21" dur="1" fill="hold">
                                          <p:stCondLst>
                                            <p:cond delay="999"/>
                                          </p:stCondLst>
                                        </p:cTn>
                                        <p:tgtEl>
                                          <p:spTgt spid="18"/>
                                        </p:tgtEl>
                                        <p:attrNameLst>
                                          <p:attrName>style.visibility</p:attrName>
                                        </p:attrNameLst>
                                      </p:cBhvr>
                                      <p:to>
                                        <p:strVal val="hidden"/>
                                      </p:to>
                                    </p:set>
                                  </p:childTnLst>
                                </p:cTn>
                              </p:par>
                              <p:par>
                                <p:cTn id="22" presetID="10" presetClass="exit" presetSubtype="0" fill="hold" grpId="0" nodeType="withEffect">
                                  <p:stCondLst>
                                    <p:cond delay="0"/>
                                  </p:stCondLst>
                                  <p:childTnLst>
                                    <p:animEffect transition="out" filter="fade">
                                      <p:cBhvr>
                                        <p:cTn id="23" dur="1000"/>
                                        <p:tgtEl>
                                          <p:spTgt spid="19"/>
                                        </p:tgtEl>
                                      </p:cBhvr>
                                    </p:animEffect>
                                    <p:set>
                                      <p:cBhvr>
                                        <p:cTn id="24" dur="1" fill="hold">
                                          <p:stCondLst>
                                            <p:cond delay="999"/>
                                          </p:stCondLst>
                                        </p:cTn>
                                        <p:tgtEl>
                                          <p:spTgt spid="19"/>
                                        </p:tgtEl>
                                        <p:attrNameLst>
                                          <p:attrName>style.visibility</p:attrName>
                                        </p:attrNameLst>
                                      </p:cBhvr>
                                      <p:to>
                                        <p:strVal val="hidden"/>
                                      </p:to>
                                    </p:set>
                                  </p:childTnLst>
                                </p:cTn>
                              </p:par>
                              <p:par>
                                <p:cTn id="25" presetID="10" presetClass="exit" presetSubtype="0" fill="hold" grpId="0" nodeType="withEffect">
                                  <p:stCondLst>
                                    <p:cond delay="0"/>
                                  </p:stCondLst>
                                  <p:childTnLst>
                                    <p:animEffect transition="out" filter="fade">
                                      <p:cBhvr>
                                        <p:cTn id="26" dur="1000"/>
                                        <p:tgtEl>
                                          <p:spTgt spid="14"/>
                                        </p:tgtEl>
                                      </p:cBhvr>
                                    </p:animEffect>
                                    <p:set>
                                      <p:cBhvr>
                                        <p:cTn id="27" dur="1" fill="hold">
                                          <p:stCondLst>
                                            <p:cond delay="999"/>
                                          </p:stCondLst>
                                        </p:cTn>
                                        <p:tgtEl>
                                          <p:spTgt spid="14"/>
                                        </p:tgtEl>
                                        <p:attrNameLst>
                                          <p:attrName>style.visibility</p:attrName>
                                        </p:attrNameLst>
                                      </p:cBhvr>
                                      <p:to>
                                        <p:strVal val="hidden"/>
                                      </p:to>
                                    </p:set>
                                  </p:childTnLst>
                                </p:cTn>
                              </p:par>
                            </p:childTnLst>
                          </p:cTn>
                        </p:par>
                        <p:par>
                          <p:cTn id="28" fill="hold">
                            <p:stCondLst>
                              <p:cond delay="1000"/>
                            </p:stCondLst>
                            <p:childTnLst>
                              <p:par>
                                <p:cTn id="29" presetID="10" presetClass="entr" presetSubtype="0" fill="hold" nodeType="afterEffect">
                                  <p:stCondLst>
                                    <p:cond delay="100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childTnLst>
                                </p:cTn>
                              </p:par>
                            </p:childTnLst>
                          </p:cTn>
                        </p:par>
                        <p:par>
                          <p:cTn id="32" fill="hold">
                            <p:stCondLst>
                              <p:cond delay="3000"/>
                            </p:stCondLst>
                            <p:childTnLst>
                              <p:par>
                                <p:cTn id="33" presetID="23" presetClass="entr" presetSubtype="16" fill="hold" grpId="0" nodeType="afterEffect">
                                  <p:stCondLst>
                                    <p:cond delay="250"/>
                                  </p:stCondLst>
                                  <p:childTnLst>
                                    <p:set>
                                      <p:cBhvr>
                                        <p:cTn id="34" dur="1" fill="hold">
                                          <p:stCondLst>
                                            <p:cond delay="0"/>
                                          </p:stCondLst>
                                        </p:cTn>
                                        <p:tgtEl>
                                          <p:spTgt spid="20"/>
                                        </p:tgtEl>
                                        <p:attrNameLst>
                                          <p:attrName>style.visibility</p:attrName>
                                        </p:attrNameLst>
                                      </p:cBhvr>
                                      <p:to>
                                        <p:strVal val="visible"/>
                                      </p:to>
                                    </p:set>
                                    <p:anim calcmode="lin" valueType="num">
                                      <p:cBhvr>
                                        <p:cTn id="35" dur="1000" fill="hold"/>
                                        <p:tgtEl>
                                          <p:spTgt spid="20"/>
                                        </p:tgtEl>
                                        <p:attrNameLst>
                                          <p:attrName>ppt_w</p:attrName>
                                        </p:attrNameLst>
                                      </p:cBhvr>
                                      <p:tavLst>
                                        <p:tav tm="0">
                                          <p:val>
                                            <p:fltVal val="0"/>
                                          </p:val>
                                        </p:tav>
                                        <p:tav tm="100000">
                                          <p:val>
                                            <p:strVal val="#ppt_w"/>
                                          </p:val>
                                        </p:tav>
                                      </p:tavLst>
                                    </p:anim>
                                    <p:anim calcmode="lin" valueType="num">
                                      <p:cBhvr>
                                        <p:cTn id="36" dur="1000" fill="hold"/>
                                        <p:tgtEl>
                                          <p:spTgt spid="20"/>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32"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p:cTn id="41" dur="1000" fill="hold"/>
                                        <p:tgtEl>
                                          <p:spTgt spid="21"/>
                                        </p:tgtEl>
                                        <p:attrNameLst>
                                          <p:attrName>ppt_w</p:attrName>
                                        </p:attrNameLst>
                                      </p:cBhvr>
                                      <p:tavLst>
                                        <p:tav tm="0">
                                          <p:val>
                                            <p:strVal val="4*#ppt_w"/>
                                          </p:val>
                                        </p:tav>
                                        <p:tav tm="100000">
                                          <p:val>
                                            <p:strVal val="#ppt_w"/>
                                          </p:val>
                                        </p:tav>
                                      </p:tavLst>
                                    </p:anim>
                                    <p:anim calcmode="lin" valueType="num">
                                      <p:cBhvr>
                                        <p:cTn id="42" dur="1000" fill="hold"/>
                                        <p:tgtEl>
                                          <p:spTgt spid="21"/>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P spid="17" grpId="0" animBg="1"/>
      <p:bldP spid="18" grpId="0" animBg="1"/>
      <p:bldP spid="19" grpId="0" animBg="1"/>
      <p:bldP spid="20" grpId="0"/>
      <p:bldP spid="2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3" name="TextBox 12"/>
          <p:cNvSpPr txBox="1"/>
          <p:nvPr/>
        </p:nvSpPr>
        <p:spPr>
          <a:xfrm>
            <a:off x="960974" y="3959245"/>
            <a:ext cx="3738965"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Exposes Sin </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030122" y="246954"/>
            <a:ext cx="6961478" cy="1323439"/>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100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Living in the Light</a:t>
            </a: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57779" y="1672500"/>
            <a:ext cx="2739560" cy="1936085"/>
          </a:xfrm>
          <a:prstGeom prst="rect">
            <a:avLst/>
          </a:prstGeom>
          <a:effectLst>
            <a:softEdge rad="254000"/>
          </a:effectLst>
        </p:spPr>
      </p:pic>
      <p:sp>
        <p:nvSpPr>
          <p:cNvPr id="11" name="TextBox 10"/>
          <p:cNvSpPr txBox="1"/>
          <p:nvPr/>
        </p:nvSpPr>
        <p:spPr>
          <a:xfrm>
            <a:off x="979167" y="5578907"/>
            <a:ext cx="3418122"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Confession</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2" name="TextBox 11"/>
          <p:cNvSpPr txBox="1"/>
          <p:nvPr/>
        </p:nvSpPr>
        <p:spPr>
          <a:xfrm>
            <a:off x="1346847" y="1842033"/>
            <a:ext cx="2761424" cy="11172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2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The Light</a:t>
            </a:r>
            <a:endParaRPr lang="en-US" sz="72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4" name="TextBox 13"/>
          <p:cNvSpPr txBox="1"/>
          <p:nvPr/>
        </p:nvSpPr>
        <p:spPr>
          <a:xfrm>
            <a:off x="5697737" y="2699703"/>
            <a:ext cx="3300880"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Fellowship</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5" name="Down Arrow 14"/>
          <p:cNvSpPr/>
          <p:nvPr/>
        </p:nvSpPr>
        <p:spPr>
          <a:xfrm>
            <a:off x="2476305" y="3478035"/>
            <a:ext cx="423846" cy="600165"/>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2476305" y="4902538"/>
            <a:ext cx="423846" cy="600165"/>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rot="16200000">
            <a:off x="4682795" y="4730315"/>
            <a:ext cx="552100" cy="85851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588195" y="4689322"/>
            <a:ext cx="3519967"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Forgiveness</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9" name="Down Arrow 18"/>
          <p:cNvSpPr/>
          <p:nvPr/>
        </p:nvSpPr>
        <p:spPr>
          <a:xfrm rot="10800000">
            <a:off x="7072128" y="3700892"/>
            <a:ext cx="552100" cy="85851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rot="20590330">
            <a:off x="2679517" y="2581303"/>
            <a:ext cx="4210033" cy="2391424"/>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16600" b="1" dirty="0" smtClean="0">
                <a:ln w="19050">
                  <a:solidFill>
                    <a:srgbClr val="121B0B"/>
                  </a:solidFill>
                </a:ln>
                <a:solidFill>
                  <a:srgbClr val="5F9ED7"/>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Prayer</a:t>
            </a:r>
            <a:endParaRPr lang="en-US" sz="13800" b="1" dirty="0">
              <a:ln w="19050">
                <a:solidFill>
                  <a:srgbClr val="121B0B"/>
                </a:solidFill>
              </a:ln>
              <a:solidFill>
                <a:srgbClr val="5F9ED7"/>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8366762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strVal val="4*#ppt_w"/>
                                          </p:val>
                                        </p:tav>
                                        <p:tav tm="100000">
                                          <p:val>
                                            <p:strVal val="#ppt_w"/>
                                          </p:val>
                                        </p:tav>
                                      </p:tavLst>
                                    </p:anim>
                                    <p:anim calcmode="lin" valueType="num">
                                      <p:cBhvr>
                                        <p:cTn id="8" dur="500" fill="hold"/>
                                        <p:tgtEl>
                                          <p:spTgt spid="20"/>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1066800" y="2345219"/>
            <a:ext cx="6545195" cy="1729320"/>
          </a:xfrm>
          <a:prstGeom prst="rect">
            <a:avLst/>
          </a:prstGeom>
          <a:solidFill>
            <a:srgbClr val="5C8525">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11500" b="1" dirty="0" smtClean="0">
                <a:ln w="28575">
                  <a:solidFill>
                    <a:srgbClr val="011D01"/>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1 John 5:14-15 </a:t>
            </a:r>
            <a:endParaRPr lang="en-US" sz="11500" b="1" dirty="0">
              <a:ln w="28575">
                <a:solidFill>
                  <a:srgbClr val="011D01"/>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286000" y="304800"/>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Tree>
    <p:extLst>
      <p:ext uri="{BB962C8B-B14F-4D97-AF65-F5344CB8AC3E}">
        <p14:creationId xmlns:p14="http://schemas.microsoft.com/office/powerpoint/2010/main" val="3490373493"/>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130756" y="1737768"/>
            <a:ext cx="8915400" cy="4555093"/>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“Now </a:t>
            </a:r>
            <a:r>
              <a:rPr lang="en-US" sz="7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this is the confidence that we have in Him, that if we ask anything according to His will, He hears </a:t>
            </a:r>
            <a:r>
              <a:rPr lang="en-US" sz="7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us. </a:t>
            </a:r>
            <a:endParaRPr lang="en-US" sz="7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1" name="TextBox 10"/>
          <p:cNvSpPr txBox="1"/>
          <p:nvPr/>
        </p:nvSpPr>
        <p:spPr>
          <a:xfrm>
            <a:off x="2286000" y="304800"/>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Tree>
    <p:extLst>
      <p:ext uri="{BB962C8B-B14F-4D97-AF65-F5344CB8AC3E}">
        <p14:creationId xmlns:p14="http://schemas.microsoft.com/office/powerpoint/2010/main" val="3541702612"/>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130756" y="1752600"/>
            <a:ext cx="8915400" cy="4387740"/>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“And </a:t>
            </a:r>
            <a:r>
              <a:rPr lang="en-US" sz="7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if we know that He hears us, whatever we ask, we know that we have the petitions that we have asked of </a:t>
            </a:r>
            <a:r>
              <a:rPr lang="en-US" sz="7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Him.”</a:t>
            </a:r>
            <a:endParaRPr lang="en-US" sz="7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286000" y="304800"/>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Tree>
    <p:extLst>
      <p:ext uri="{BB962C8B-B14F-4D97-AF65-F5344CB8AC3E}">
        <p14:creationId xmlns:p14="http://schemas.microsoft.com/office/powerpoint/2010/main" val="940704076"/>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130756" y="1752600"/>
            <a:ext cx="8915400" cy="5106013"/>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2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“If we want something and we ask God for it in faith, believing it is His will, then we know He hears us, He is then obligated to give us what we want.” </a:t>
            </a:r>
            <a:endParaRPr lang="en-US" sz="72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286000" y="304800"/>
            <a:ext cx="5715000" cy="1596591"/>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115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Me Prayer</a:t>
            </a:r>
          </a:p>
        </p:txBody>
      </p:sp>
    </p:spTree>
    <p:extLst>
      <p:ext uri="{BB962C8B-B14F-4D97-AF65-F5344CB8AC3E}">
        <p14:creationId xmlns:p14="http://schemas.microsoft.com/office/powerpoint/2010/main" val="566611767"/>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2680162" y="1649612"/>
            <a:ext cx="3864556" cy="1458861"/>
          </a:xfrm>
          <a:prstGeom prst="rect">
            <a:avLst/>
          </a:prstGeom>
          <a:solidFill>
            <a:srgbClr val="5C8525">
              <a:alpha val="50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9600" b="1" u="sng"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Question</a:t>
            </a:r>
            <a:endParaRPr lang="en-US" sz="9600" b="1" u="sng"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286000" y="390717"/>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
        <p:nvSpPr>
          <p:cNvPr id="11" name="TextBox 10"/>
          <p:cNvSpPr txBox="1"/>
          <p:nvPr/>
        </p:nvSpPr>
        <p:spPr>
          <a:xfrm>
            <a:off x="549379" y="3126105"/>
            <a:ext cx="8126122" cy="2563779"/>
          </a:xfrm>
          <a:prstGeom prst="rect">
            <a:avLst/>
          </a:prstGeom>
          <a:solidFill>
            <a:srgbClr val="5C8525">
              <a:alpha val="36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8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How can I know what is according to His will</a:t>
            </a:r>
            <a:r>
              <a:rPr lang="en-US" sz="88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t>
            </a:r>
            <a:endParaRPr lang="en-US" sz="88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05838210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89951" y="1640290"/>
            <a:ext cx="5797010" cy="4444439"/>
          </a:xfrm>
          <a:prstGeom prst="rect">
            <a:avLst/>
          </a:prstGeom>
          <a:effectLst>
            <a:softEdge rad="342900"/>
          </a:effectLst>
        </p:spPr>
      </p:pic>
      <p:sp>
        <p:nvSpPr>
          <p:cNvPr id="6" name="TextBox 5"/>
          <p:cNvSpPr txBox="1"/>
          <p:nvPr/>
        </p:nvSpPr>
        <p:spPr>
          <a:xfrm>
            <a:off x="3014141" y="2365606"/>
            <a:ext cx="3115718" cy="1458861"/>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96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Answer</a:t>
            </a:r>
            <a:endParaRPr lang="en-US" sz="96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286000" y="390717"/>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Tree>
    <p:extLst>
      <p:ext uri="{BB962C8B-B14F-4D97-AF65-F5344CB8AC3E}">
        <p14:creationId xmlns:p14="http://schemas.microsoft.com/office/powerpoint/2010/main" val="1223478713"/>
      </p:ext>
    </p:extLst>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272334" y="3406492"/>
            <a:ext cx="8632244" cy="2114425"/>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2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God’s “commandments are not burdensome” (1 John 5:3a)</a:t>
            </a:r>
            <a:endParaRPr lang="en-US" sz="72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286000" y="381000"/>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
        <p:nvSpPr>
          <p:cNvPr id="11" name="TextBox 10"/>
          <p:cNvSpPr txBox="1"/>
          <p:nvPr/>
        </p:nvSpPr>
        <p:spPr>
          <a:xfrm>
            <a:off x="3062378" y="1818134"/>
            <a:ext cx="3052156" cy="1458861"/>
          </a:xfrm>
          <a:prstGeom prst="rect">
            <a:avLst/>
          </a:prstGeom>
          <a:solidFill>
            <a:srgbClr val="5C8525">
              <a:alpha val="50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9600" b="1" u="sng"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Context</a:t>
            </a:r>
            <a:endParaRPr lang="en-US" sz="9600" b="1" u="sng"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253405890"/>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130756" y="1752600"/>
            <a:ext cx="8915400" cy="4108817"/>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2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“And </a:t>
            </a:r>
            <a:r>
              <a:rPr lang="en-US" sz="72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this commandment we have from Him: that </a:t>
            </a:r>
            <a:r>
              <a:rPr lang="en-US" sz="72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he who loves God must love his brother also</a:t>
            </a:r>
            <a:r>
              <a:rPr lang="en-US" sz="72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(4:21)</a:t>
            </a:r>
            <a:endParaRPr lang="en-US" sz="72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286000" y="381000"/>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Tree>
    <p:extLst>
      <p:ext uri="{BB962C8B-B14F-4D97-AF65-F5344CB8AC3E}">
        <p14:creationId xmlns:p14="http://schemas.microsoft.com/office/powerpoint/2010/main" val="1182626587"/>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1" name="TextBox 10"/>
          <p:cNvSpPr txBox="1"/>
          <p:nvPr/>
        </p:nvSpPr>
        <p:spPr>
          <a:xfrm>
            <a:off x="533400" y="631278"/>
            <a:ext cx="8305800" cy="5570756"/>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115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Question ?</a:t>
            </a:r>
          </a:p>
          <a:p>
            <a:pPr algn="ctr">
              <a:lnSpc>
                <a:spcPct val="80000"/>
              </a:lnSpc>
            </a:pPr>
            <a:r>
              <a:rPr lang="en-US" sz="110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How does the Christian live the Christian life?</a:t>
            </a:r>
          </a:p>
        </p:txBody>
      </p:sp>
    </p:spTree>
    <p:extLst>
      <p:ext uri="{BB962C8B-B14F-4D97-AF65-F5344CB8AC3E}">
        <p14:creationId xmlns:p14="http://schemas.microsoft.com/office/powerpoint/2010/main" val="3331308471"/>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98367" y="3055960"/>
            <a:ext cx="8915400" cy="3530967"/>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2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“Whoever </a:t>
            </a:r>
            <a:r>
              <a:rPr lang="en-US" sz="82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believes that Jesus is the Christ is born of </a:t>
            </a:r>
            <a:r>
              <a:rPr lang="en-US" sz="82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God…” (5:1)</a:t>
            </a:r>
            <a:endParaRPr lang="en-US" sz="82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286000" y="381000"/>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
        <p:nvSpPr>
          <p:cNvPr id="11" name="TextBox 10"/>
          <p:cNvSpPr txBox="1"/>
          <p:nvPr/>
        </p:nvSpPr>
        <p:spPr>
          <a:xfrm>
            <a:off x="1306483" y="1687974"/>
            <a:ext cx="6499167" cy="1259576"/>
          </a:xfrm>
          <a:prstGeom prst="rect">
            <a:avLst/>
          </a:prstGeom>
          <a:solidFill>
            <a:srgbClr val="5C8525">
              <a:alpha val="50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2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“Who is my brother?</a:t>
            </a:r>
            <a:endParaRPr lang="en-US" sz="82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4993715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75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130755" y="4090567"/>
            <a:ext cx="8915400" cy="2395271"/>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2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“when we love God and keep His commandments” (5:2)</a:t>
            </a:r>
            <a:endParaRPr lang="en-US" sz="82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286000" y="381000"/>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
        <p:nvSpPr>
          <p:cNvPr id="11" name="TextBox 10"/>
          <p:cNvSpPr txBox="1"/>
          <p:nvPr/>
        </p:nvSpPr>
        <p:spPr>
          <a:xfrm>
            <a:off x="587956" y="1899148"/>
            <a:ext cx="8000999" cy="2174441"/>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82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“How do we Know we’re loving our brother?</a:t>
            </a:r>
            <a:endParaRPr lang="en-US" sz="82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11173274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75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918386" y="4073589"/>
            <a:ext cx="7340137" cy="2326791"/>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88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When we keep</a:t>
            </a:r>
          </a:p>
          <a:p>
            <a:pPr algn="ctr">
              <a:lnSpc>
                <a:spcPct val="80000"/>
              </a:lnSpc>
            </a:pPr>
            <a:r>
              <a:rPr lang="en-US" sz="88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“His commandments” </a:t>
            </a:r>
            <a:endParaRPr lang="en-US" sz="88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286000" y="381000"/>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
        <p:nvSpPr>
          <p:cNvPr id="11" name="TextBox 10"/>
          <p:cNvSpPr txBox="1"/>
          <p:nvPr/>
        </p:nvSpPr>
        <p:spPr>
          <a:xfrm>
            <a:off x="587956" y="1899148"/>
            <a:ext cx="8000999" cy="2174441"/>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82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“How do we know when “we love God”?</a:t>
            </a:r>
            <a:endParaRPr lang="en-US" sz="82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99540717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75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446378" y="2996859"/>
            <a:ext cx="8284156" cy="3933384"/>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80000"/>
              </a:lnSpc>
            </a:pPr>
            <a:r>
              <a:rPr lang="en-US" sz="77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John says, </a:t>
            </a:r>
            <a:r>
              <a:rPr lang="en-US" sz="7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“It’s not hard to love your brother”</a:t>
            </a:r>
            <a:r>
              <a:rPr lang="en-US" sz="77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for </a:t>
            </a:r>
            <a:r>
              <a:rPr lang="en-US" sz="7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“His commandments are not burdensome.”</a:t>
            </a:r>
            <a:endParaRPr lang="en-US" sz="7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286000" y="381000"/>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
        <p:nvSpPr>
          <p:cNvPr id="11" name="TextBox 10"/>
          <p:cNvSpPr txBox="1"/>
          <p:nvPr/>
        </p:nvSpPr>
        <p:spPr>
          <a:xfrm>
            <a:off x="539034" y="1775061"/>
            <a:ext cx="8098844" cy="1101840"/>
          </a:xfrm>
          <a:prstGeom prst="rect">
            <a:avLst/>
          </a:prstGeom>
          <a:solidFill>
            <a:srgbClr val="5C8525">
              <a:alpha val="50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82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Is loving my brother </a:t>
            </a:r>
            <a:r>
              <a:rPr lang="en-US" sz="82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hard</a:t>
            </a:r>
            <a:r>
              <a:rPr lang="en-US" sz="82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t>
            </a:r>
            <a:endParaRPr lang="en-US" sz="82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14128849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75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0" name="TextBox 9"/>
          <p:cNvSpPr txBox="1"/>
          <p:nvPr/>
        </p:nvSpPr>
        <p:spPr>
          <a:xfrm>
            <a:off x="2286000" y="338591"/>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
        <p:nvSpPr>
          <p:cNvPr id="11" name="TextBox 10"/>
          <p:cNvSpPr txBox="1"/>
          <p:nvPr/>
        </p:nvSpPr>
        <p:spPr>
          <a:xfrm>
            <a:off x="2958161" y="1704658"/>
            <a:ext cx="4370678" cy="1175706"/>
          </a:xfrm>
          <a:prstGeom prst="rect">
            <a:avLst/>
          </a:prstGeom>
          <a:solidFill>
            <a:srgbClr val="5C8525">
              <a:alpha val="50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88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The Reason</a:t>
            </a:r>
            <a:endParaRPr lang="en-US" sz="88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2" name="TextBox 11"/>
          <p:cNvSpPr txBox="1"/>
          <p:nvPr/>
        </p:nvSpPr>
        <p:spPr>
          <a:xfrm>
            <a:off x="169287" y="2996858"/>
            <a:ext cx="8784644" cy="3530967"/>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2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“For </a:t>
            </a:r>
            <a:r>
              <a:rPr lang="en-US" sz="82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whatever is born of God overcomes the world</a:t>
            </a:r>
            <a:r>
              <a:rPr lang="en-US" sz="82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(5:4a)</a:t>
            </a:r>
            <a:endParaRPr lang="en-US" sz="82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934221658"/>
      </p:ext>
    </p:extLst>
  </p:cSld>
  <p:clrMapOvr>
    <a:masterClrMapping/>
  </p:clrMapOvr>
  <p:transition spd="slow">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0" name="TextBox 9"/>
          <p:cNvSpPr txBox="1"/>
          <p:nvPr/>
        </p:nvSpPr>
        <p:spPr>
          <a:xfrm>
            <a:off x="2296358" y="366237"/>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
        <p:nvSpPr>
          <p:cNvPr id="11" name="TextBox 10"/>
          <p:cNvSpPr txBox="1"/>
          <p:nvPr/>
        </p:nvSpPr>
        <p:spPr>
          <a:xfrm>
            <a:off x="1548357" y="1615810"/>
            <a:ext cx="2356566" cy="1243417"/>
          </a:xfrm>
          <a:prstGeom prst="rect">
            <a:avLst/>
          </a:prstGeom>
          <a:solidFill>
            <a:srgbClr val="5C8525">
              <a:alpha val="50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88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Faith</a:t>
            </a:r>
            <a:endParaRPr lang="en-US" sz="88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88750" y="3406145"/>
            <a:ext cx="4331129" cy="3248347"/>
          </a:xfrm>
          <a:prstGeom prst="rect">
            <a:avLst/>
          </a:prstGeom>
          <a:effectLst>
            <a:softEdge rad="190500"/>
          </a:effectLst>
        </p:spPr>
      </p:pic>
      <p:sp>
        <p:nvSpPr>
          <p:cNvPr id="13" name="TextBox 12"/>
          <p:cNvSpPr txBox="1"/>
          <p:nvPr/>
        </p:nvSpPr>
        <p:spPr>
          <a:xfrm>
            <a:off x="5234582" y="1630573"/>
            <a:ext cx="3597456" cy="1243417"/>
          </a:xfrm>
          <a:prstGeom prst="rect">
            <a:avLst/>
          </a:prstGeom>
          <a:solidFill>
            <a:srgbClr val="5C8525">
              <a:alpha val="50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88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New Birth</a:t>
            </a:r>
            <a:endParaRPr lang="en-US" sz="88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4" name="Down Arrow 13"/>
          <p:cNvSpPr/>
          <p:nvPr/>
        </p:nvSpPr>
        <p:spPr>
          <a:xfrm rot="16200000">
            <a:off x="4312406" y="1607000"/>
            <a:ext cx="552100" cy="85851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a:off x="4378264" y="2519750"/>
            <a:ext cx="552100" cy="85851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1316828"/>
      </p:ext>
    </p:extLst>
  </p:cSld>
  <p:clrMapOvr>
    <a:masterClrMapping/>
  </p:clrMapOvr>
  <p:transition spd="slow">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179678" y="1752600"/>
            <a:ext cx="8811922" cy="4966744"/>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“And </a:t>
            </a:r>
            <a:r>
              <a:rPr lang="en-US" sz="7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this is the victory that has overcome the world -- our faith. </a:t>
            </a:r>
            <a:r>
              <a:rPr lang="en-US" sz="7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Who </a:t>
            </a:r>
            <a:r>
              <a:rPr lang="en-US" sz="7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is he who overcomes the world, but he who believes that Jesus is the Son of God</a:t>
            </a:r>
            <a:r>
              <a:rPr lang="en-US" sz="7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(5:4a-5)</a:t>
            </a:r>
            <a:endParaRPr lang="en-US" sz="7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286000" y="343590"/>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Tree>
    <p:extLst>
      <p:ext uri="{BB962C8B-B14F-4D97-AF65-F5344CB8AC3E}">
        <p14:creationId xmlns:p14="http://schemas.microsoft.com/office/powerpoint/2010/main" val="1424352272"/>
      </p:ext>
    </p:extLst>
  </p:cSld>
  <p:clrMapOvr>
    <a:masterClrMapping/>
  </p:clrMapOvr>
  <p:transition spd="slow">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182495" y="1363221"/>
            <a:ext cx="8811922" cy="5602303"/>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66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“These </a:t>
            </a:r>
            <a:r>
              <a:rPr lang="en-US" sz="66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things I have written to you who believe in the name of the Son of God, that you may know that you have eternal life, </a:t>
            </a:r>
            <a:r>
              <a:rPr lang="en-US" sz="66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and that you may continue to believe in the name of the Son of God</a:t>
            </a:r>
            <a:r>
              <a:rPr lang="en-US" sz="66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a:t>
            </a:r>
            <a:r>
              <a:rPr lang="en-US" sz="66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(5:13)</a:t>
            </a:r>
            <a:endParaRPr lang="en-US" sz="66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2286000" y="304800"/>
            <a:ext cx="5715000"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Two Aims</a:t>
            </a:r>
          </a:p>
        </p:txBody>
      </p:sp>
    </p:spTree>
    <p:extLst>
      <p:ext uri="{BB962C8B-B14F-4D97-AF65-F5344CB8AC3E}">
        <p14:creationId xmlns:p14="http://schemas.microsoft.com/office/powerpoint/2010/main" val="1088369876"/>
      </p:ext>
    </p:extLst>
  </p:cSld>
  <p:clrMapOvr>
    <a:masterClrMapping/>
  </p:clrMapOvr>
  <p:transition spd="slow">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130756" y="1737768"/>
            <a:ext cx="8915400" cy="3321294"/>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“The effectiveness of prayer depends on </a:t>
            </a:r>
            <a:r>
              <a:rPr lang="en-US" sz="77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asking according to His will</a:t>
            </a:r>
            <a:r>
              <a:rPr lang="en-US" sz="7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t>
            </a:r>
            <a:endParaRPr lang="en-US" sz="7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1" name="TextBox 10"/>
          <p:cNvSpPr txBox="1"/>
          <p:nvPr/>
        </p:nvSpPr>
        <p:spPr>
          <a:xfrm>
            <a:off x="2286000" y="304800"/>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pic>
        <p:nvPicPr>
          <p:cNvPr id="2" name="Picture 1"/>
          <p:cNvPicPr>
            <a:picLocks noChangeAspect="1"/>
          </p:cNvPicPr>
          <p:nvPr/>
        </p:nvPicPr>
        <p:blipFill rotWithShape="1">
          <a:blip r:embed="rId5">
            <a:extLst>
              <a:ext uri="{28A0092B-C50C-407E-A947-70E740481C1C}">
                <a14:useLocalDpi xmlns:a14="http://schemas.microsoft.com/office/drawing/2010/main" val="0"/>
              </a:ext>
            </a:extLst>
          </a:blip>
          <a:srcRect b="22776"/>
          <a:stretch/>
        </p:blipFill>
        <p:spPr>
          <a:xfrm>
            <a:off x="3298244" y="4684513"/>
            <a:ext cx="3124811" cy="1978744"/>
          </a:xfrm>
          <a:prstGeom prst="rect">
            <a:avLst/>
          </a:prstGeom>
          <a:effectLst>
            <a:softEdge rad="127000"/>
          </a:effectLst>
        </p:spPr>
      </p:pic>
    </p:spTree>
    <p:extLst>
      <p:ext uri="{BB962C8B-B14F-4D97-AF65-F5344CB8AC3E}">
        <p14:creationId xmlns:p14="http://schemas.microsoft.com/office/powerpoint/2010/main" val="2209455076"/>
      </p:ext>
    </p:extLst>
  </p:cSld>
  <p:clrMapOvr>
    <a:masterClrMapping/>
  </p:clrMapOvr>
  <p:transition spd="slow">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130756" y="1737768"/>
            <a:ext cx="8915400" cy="4358116"/>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“Now </a:t>
            </a:r>
            <a:r>
              <a:rPr lang="en-US" sz="7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this is the confidence that we have in Him, that if we ask anything </a:t>
            </a:r>
            <a:r>
              <a:rPr lang="en-US" sz="77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according to His will</a:t>
            </a:r>
            <a:r>
              <a:rPr lang="en-US" sz="7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He hears </a:t>
            </a:r>
            <a:r>
              <a:rPr lang="en-US" sz="7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us.” (5:14) </a:t>
            </a:r>
            <a:endParaRPr lang="en-US" sz="7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1" name="TextBox 10"/>
          <p:cNvSpPr txBox="1"/>
          <p:nvPr/>
        </p:nvSpPr>
        <p:spPr>
          <a:xfrm>
            <a:off x="2286000" y="304800"/>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Tree>
    <p:extLst>
      <p:ext uri="{BB962C8B-B14F-4D97-AF65-F5344CB8AC3E}">
        <p14:creationId xmlns:p14="http://schemas.microsoft.com/office/powerpoint/2010/main" val="1888483037"/>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1" name="TextBox 10"/>
          <p:cNvSpPr txBox="1"/>
          <p:nvPr/>
        </p:nvSpPr>
        <p:spPr>
          <a:xfrm>
            <a:off x="587956" y="304800"/>
            <a:ext cx="8001000" cy="5570756"/>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115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Secret #1</a:t>
            </a:r>
          </a:p>
          <a:p>
            <a:pPr algn="ctr">
              <a:lnSpc>
                <a:spcPct val="80000"/>
              </a:lnSpc>
            </a:pPr>
            <a:r>
              <a:rPr lang="en-US" sz="110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Christian Living is the Miracle</a:t>
            </a:r>
          </a:p>
          <a:p>
            <a:pPr algn="ctr">
              <a:lnSpc>
                <a:spcPct val="80000"/>
              </a:lnSpc>
            </a:pPr>
            <a:r>
              <a:rPr lang="en-US" sz="110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of Resurrection </a:t>
            </a:r>
          </a:p>
        </p:txBody>
      </p:sp>
    </p:spTree>
    <p:extLst>
      <p:ext uri="{BB962C8B-B14F-4D97-AF65-F5344CB8AC3E}">
        <p14:creationId xmlns:p14="http://schemas.microsoft.com/office/powerpoint/2010/main" val="539849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256309" y="1755502"/>
            <a:ext cx="8665156" cy="2254848"/>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How do we do </a:t>
            </a:r>
            <a:r>
              <a:rPr lang="en-US" sz="77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His will </a:t>
            </a:r>
            <a:r>
              <a:rPr lang="en-US" sz="7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and keep </a:t>
            </a:r>
            <a:r>
              <a:rPr lang="en-US" sz="77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His commandments</a:t>
            </a:r>
            <a:r>
              <a:rPr lang="en-US" sz="7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t>
            </a:r>
            <a:endParaRPr lang="en-US" sz="7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1" name="TextBox 10"/>
          <p:cNvSpPr txBox="1"/>
          <p:nvPr/>
        </p:nvSpPr>
        <p:spPr>
          <a:xfrm>
            <a:off x="2286000" y="304800"/>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pic>
        <p:nvPicPr>
          <p:cNvPr id="2" name="Picture 1"/>
          <p:cNvPicPr>
            <a:picLocks noChangeAspect="1"/>
          </p:cNvPicPr>
          <p:nvPr/>
        </p:nvPicPr>
        <p:blipFill rotWithShape="1">
          <a:blip r:embed="rId5">
            <a:extLst>
              <a:ext uri="{28A0092B-C50C-407E-A947-70E740481C1C}">
                <a14:useLocalDpi xmlns:a14="http://schemas.microsoft.com/office/drawing/2010/main" val="0"/>
              </a:ext>
            </a:extLst>
          </a:blip>
          <a:srcRect b="22776"/>
          <a:stretch/>
        </p:blipFill>
        <p:spPr>
          <a:xfrm>
            <a:off x="3298244" y="4684513"/>
            <a:ext cx="3124811" cy="1978744"/>
          </a:xfrm>
          <a:prstGeom prst="rect">
            <a:avLst/>
          </a:prstGeom>
          <a:effectLst>
            <a:softEdge rad="127000"/>
          </a:effectLst>
        </p:spPr>
      </p:pic>
    </p:spTree>
    <p:extLst>
      <p:ext uri="{BB962C8B-B14F-4D97-AF65-F5344CB8AC3E}">
        <p14:creationId xmlns:p14="http://schemas.microsoft.com/office/powerpoint/2010/main" val="3102395677"/>
      </p:ext>
    </p:extLst>
  </p:cSld>
  <p:clrMapOvr>
    <a:masterClrMapping/>
  </p:clrMapOvr>
  <p:transition spd="slow">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256309" y="1755502"/>
            <a:ext cx="8665156" cy="1188402"/>
          </a:xfrm>
          <a:prstGeom prst="rect">
            <a:avLst/>
          </a:prstGeom>
          <a:solidFill>
            <a:srgbClr val="5C8525">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Praying for God’s Enablement </a:t>
            </a:r>
            <a:endParaRPr lang="en-US" sz="7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1" name="TextBox 10"/>
          <p:cNvSpPr txBox="1"/>
          <p:nvPr/>
        </p:nvSpPr>
        <p:spPr>
          <a:xfrm>
            <a:off x="2286000" y="304800"/>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89453" y="2909024"/>
            <a:ext cx="4798006" cy="3182677"/>
          </a:xfrm>
          <a:prstGeom prst="rect">
            <a:avLst/>
          </a:prstGeom>
          <a:effectLst>
            <a:softEdge rad="254000"/>
          </a:effectLst>
        </p:spPr>
      </p:pic>
    </p:spTree>
    <p:extLst>
      <p:ext uri="{BB962C8B-B14F-4D97-AF65-F5344CB8AC3E}">
        <p14:creationId xmlns:p14="http://schemas.microsoft.com/office/powerpoint/2010/main" val="3064300658"/>
      </p:ext>
    </p:extLst>
  </p:cSld>
  <p:clrMapOvr>
    <a:masterClrMapping/>
  </p:clrMapOvr>
  <p:transition spd="slow">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0" name="TextBox 9"/>
          <p:cNvSpPr txBox="1"/>
          <p:nvPr/>
        </p:nvSpPr>
        <p:spPr>
          <a:xfrm>
            <a:off x="2296358" y="366237"/>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
        <p:nvSpPr>
          <p:cNvPr id="11" name="TextBox 10"/>
          <p:cNvSpPr txBox="1"/>
          <p:nvPr/>
        </p:nvSpPr>
        <p:spPr>
          <a:xfrm>
            <a:off x="905268" y="1588407"/>
            <a:ext cx="2356566" cy="1243417"/>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88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Faith</a:t>
            </a:r>
            <a:endParaRPr lang="en-US" sz="88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88750" y="3406145"/>
            <a:ext cx="4331129" cy="3248347"/>
          </a:xfrm>
          <a:prstGeom prst="rect">
            <a:avLst/>
          </a:prstGeom>
          <a:effectLst>
            <a:softEdge rad="190500"/>
          </a:effectLst>
        </p:spPr>
      </p:pic>
      <p:sp>
        <p:nvSpPr>
          <p:cNvPr id="13" name="TextBox 12"/>
          <p:cNvSpPr txBox="1"/>
          <p:nvPr/>
        </p:nvSpPr>
        <p:spPr>
          <a:xfrm>
            <a:off x="5153858" y="1477100"/>
            <a:ext cx="3633825" cy="1988237"/>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ctr">
              <a:lnSpc>
                <a:spcPct val="70000"/>
              </a:lnSpc>
            </a:pPr>
            <a:r>
              <a:rPr lang="en-US" sz="88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Continual Faith</a:t>
            </a:r>
            <a:endParaRPr lang="en-US" sz="88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4" name="Down Arrow 13"/>
          <p:cNvSpPr/>
          <p:nvPr/>
        </p:nvSpPr>
        <p:spPr>
          <a:xfrm rot="16200000">
            <a:off x="3673881" y="1504807"/>
            <a:ext cx="552100" cy="85851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a:off x="4378264" y="2519750"/>
            <a:ext cx="552100" cy="85851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036029"/>
      </p:ext>
    </p:extLst>
  </p:cSld>
  <p:clrMapOvr>
    <a:masterClrMapping/>
  </p:clrMapOvr>
  <p:transition spd="slow">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3" name="TextBox 12"/>
          <p:cNvSpPr txBox="1"/>
          <p:nvPr/>
        </p:nvSpPr>
        <p:spPr>
          <a:xfrm>
            <a:off x="960974" y="3959245"/>
            <a:ext cx="3738965"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Exposes Sin </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57779" y="1672500"/>
            <a:ext cx="2739560" cy="1936085"/>
          </a:xfrm>
          <a:prstGeom prst="rect">
            <a:avLst/>
          </a:prstGeom>
          <a:effectLst>
            <a:softEdge rad="254000"/>
          </a:effectLst>
        </p:spPr>
      </p:pic>
      <p:sp>
        <p:nvSpPr>
          <p:cNvPr id="11" name="TextBox 10"/>
          <p:cNvSpPr txBox="1"/>
          <p:nvPr/>
        </p:nvSpPr>
        <p:spPr>
          <a:xfrm>
            <a:off x="979167" y="5578907"/>
            <a:ext cx="3418122"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Confession</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2" name="TextBox 11"/>
          <p:cNvSpPr txBox="1"/>
          <p:nvPr/>
        </p:nvSpPr>
        <p:spPr>
          <a:xfrm>
            <a:off x="1346847" y="1842033"/>
            <a:ext cx="2761424" cy="11172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2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The Light</a:t>
            </a:r>
            <a:endParaRPr lang="en-US" sz="72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4" name="TextBox 13"/>
          <p:cNvSpPr txBox="1"/>
          <p:nvPr/>
        </p:nvSpPr>
        <p:spPr>
          <a:xfrm>
            <a:off x="5697737" y="2699703"/>
            <a:ext cx="3300880"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Fellowship</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5" name="Down Arrow 14"/>
          <p:cNvSpPr/>
          <p:nvPr/>
        </p:nvSpPr>
        <p:spPr>
          <a:xfrm>
            <a:off x="2476305" y="3478035"/>
            <a:ext cx="423846" cy="600165"/>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2476305" y="4902538"/>
            <a:ext cx="423846" cy="600165"/>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rot="16200000">
            <a:off x="4682795" y="4730315"/>
            <a:ext cx="552100" cy="85851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588195" y="4689322"/>
            <a:ext cx="3519967"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Forgiveness</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9" name="Down Arrow 18"/>
          <p:cNvSpPr/>
          <p:nvPr/>
        </p:nvSpPr>
        <p:spPr>
          <a:xfrm rot="10800000">
            <a:off x="7072128" y="3700892"/>
            <a:ext cx="552100" cy="85851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rot="20590330">
            <a:off x="2679517" y="2581303"/>
            <a:ext cx="4210033" cy="2391424"/>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16600" b="1" dirty="0" smtClean="0">
                <a:ln w="19050">
                  <a:solidFill>
                    <a:srgbClr val="121B0B"/>
                  </a:solidFill>
                </a:ln>
                <a:solidFill>
                  <a:srgbClr val="5F9ED7"/>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Prayer</a:t>
            </a:r>
            <a:endParaRPr lang="en-US" sz="13800" b="1" dirty="0">
              <a:ln w="19050">
                <a:solidFill>
                  <a:srgbClr val="121B0B"/>
                </a:solidFill>
              </a:ln>
              <a:solidFill>
                <a:srgbClr val="5F9ED7"/>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21" name="TextBox 20"/>
          <p:cNvSpPr txBox="1"/>
          <p:nvPr/>
        </p:nvSpPr>
        <p:spPr>
          <a:xfrm>
            <a:off x="2296358" y="366237"/>
            <a:ext cx="5715000"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If We Ask</a:t>
            </a:r>
          </a:p>
        </p:txBody>
      </p:sp>
    </p:spTree>
    <p:extLst>
      <p:ext uri="{BB962C8B-B14F-4D97-AF65-F5344CB8AC3E}">
        <p14:creationId xmlns:p14="http://schemas.microsoft.com/office/powerpoint/2010/main" val="13168260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strVal val="4*#ppt_w"/>
                                          </p:val>
                                        </p:tav>
                                        <p:tav tm="100000">
                                          <p:val>
                                            <p:strVal val="#ppt_w"/>
                                          </p:val>
                                        </p:tav>
                                      </p:tavLst>
                                    </p:anim>
                                    <p:anim calcmode="lin" valueType="num">
                                      <p:cBhvr>
                                        <p:cTn id="8" dur="500" fill="hold"/>
                                        <p:tgtEl>
                                          <p:spTgt spid="20"/>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1" name="TextBox 10"/>
          <p:cNvSpPr txBox="1"/>
          <p:nvPr/>
        </p:nvSpPr>
        <p:spPr>
          <a:xfrm>
            <a:off x="280339" y="305231"/>
            <a:ext cx="8616234" cy="4216539"/>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115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Secret #5</a:t>
            </a:r>
          </a:p>
          <a:p>
            <a:pPr algn="ctr">
              <a:lnSpc>
                <a:spcPct val="80000"/>
              </a:lnSpc>
            </a:pPr>
            <a:r>
              <a:rPr lang="en-US" sz="11000" b="1" dirty="0" smtClean="0">
                <a:ln w="28575">
                  <a:solidFill>
                    <a:srgbClr val="011D01"/>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Christian Living is an Answer to Prayer</a:t>
            </a:r>
          </a:p>
        </p:txBody>
      </p:sp>
    </p:spTree>
    <p:extLst>
      <p:ext uri="{BB962C8B-B14F-4D97-AF65-F5344CB8AC3E}">
        <p14:creationId xmlns:p14="http://schemas.microsoft.com/office/powerpoint/2010/main" val="2262338874"/>
      </p:ext>
    </p:extLst>
  </p:cSld>
  <p:clrMapOvr>
    <a:masterClrMapping/>
  </p:clrMapOvr>
  <p:transition spd="slow">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2" name="Down Arrow 1"/>
          <p:cNvSpPr/>
          <p:nvPr/>
        </p:nvSpPr>
        <p:spPr>
          <a:xfrm>
            <a:off x="2375919" y="2884375"/>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74230" y="3628950"/>
            <a:ext cx="3567235"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Holy Spirit</a:t>
            </a:r>
            <a:endPar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2" name="TextBox 11"/>
          <p:cNvSpPr txBox="1"/>
          <p:nvPr/>
        </p:nvSpPr>
        <p:spPr>
          <a:xfrm>
            <a:off x="-88142" y="1271903"/>
            <a:ext cx="5503914" cy="1895712"/>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75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Continuous</a:t>
            </a:r>
          </a:p>
          <a:p>
            <a:pPr algn="ctr">
              <a:lnSpc>
                <a:spcPct val="75000"/>
              </a:lnSpc>
            </a:pPr>
            <a:r>
              <a:rPr lang="en-US" sz="75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Faith</a:t>
            </a:r>
          </a:p>
        </p:txBody>
      </p:sp>
      <p:sp>
        <p:nvSpPr>
          <p:cNvPr id="17" name="TextBox 16"/>
          <p:cNvSpPr txBox="1"/>
          <p:nvPr/>
        </p:nvSpPr>
        <p:spPr>
          <a:xfrm>
            <a:off x="433337" y="189839"/>
            <a:ext cx="8277326" cy="1224951"/>
          </a:xfrm>
          <a:prstGeom prst="rect">
            <a:avLst/>
          </a:prstGeom>
          <a:solidFill>
            <a:srgbClr val="95C360">
              <a:alpha val="50000"/>
            </a:srgbClr>
          </a:solid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2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Transformation Process</a:t>
            </a:r>
          </a:p>
        </p:txBody>
      </p:sp>
      <p:sp>
        <p:nvSpPr>
          <p:cNvPr id="18" name="Down Arrow 17"/>
          <p:cNvSpPr/>
          <p:nvPr/>
        </p:nvSpPr>
        <p:spPr>
          <a:xfrm rot="10800000">
            <a:off x="6483236" y="4706070"/>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rot="16200000">
            <a:off x="4712708" y="5571575"/>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790383" y="5588623"/>
            <a:ext cx="1953457"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Life</a:t>
            </a:r>
            <a:endPar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22" name="TextBox 21"/>
          <p:cNvSpPr txBox="1"/>
          <p:nvPr/>
        </p:nvSpPr>
        <p:spPr>
          <a:xfrm>
            <a:off x="414108" y="4844337"/>
            <a:ext cx="4241791" cy="954107"/>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7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Word of God</a:t>
            </a:r>
            <a:endPar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23" name="TextBox 22"/>
          <p:cNvSpPr txBox="1"/>
          <p:nvPr/>
        </p:nvSpPr>
        <p:spPr>
          <a:xfrm>
            <a:off x="5134780" y="3819669"/>
            <a:ext cx="3512335"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Dead Body</a:t>
            </a:r>
            <a:endPar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24" name="TextBox 23"/>
          <p:cNvSpPr txBox="1"/>
          <p:nvPr/>
        </p:nvSpPr>
        <p:spPr>
          <a:xfrm>
            <a:off x="971810" y="5588623"/>
            <a:ext cx="3023867"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Prayer</a:t>
            </a:r>
            <a:endPar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5" name="TextBox 14"/>
          <p:cNvSpPr txBox="1"/>
          <p:nvPr/>
        </p:nvSpPr>
        <p:spPr>
          <a:xfrm>
            <a:off x="4588456" y="1356903"/>
            <a:ext cx="4426735" cy="1895712"/>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75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Conform to His Image</a:t>
            </a:r>
            <a:endParaRPr lang="en-US" sz="75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6" name="Down Arrow 15"/>
          <p:cNvSpPr/>
          <p:nvPr/>
        </p:nvSpPr>
        <p:spPr>
          <a:xfrm rot="10800000">
            <a:off x="6479214" y="2959832"/>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0101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1066800" y="2345219"/>
            <a:ext cx="6545195" cy="1729320"/>
          </a:xfrm>
          <a:prstGeom prst="rect">
            <a:avLst/>
          </a:prstGeom>
          <a:solidFill>
            <a:srgbClr val="5C8525">
              <a:alpha val="40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11500" b="1" dirty="0" smtClean="0">
                <a:ln w="28575">
                  <a:solidFill>
                    <a:srgbClr val="011D01"/>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Romans 8:5-6</a:t>
            </a:r>
            <a:endParaRPr lang="en-US" sz="11500" b="1" dirty="0">
              <a:ln w="28575">
                <a:solidFill>
                  <a:srgbClr val="011D01"/>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A Spiritual Mindset</a:t>
            </a:r>
          </a:p>
        </p:txBody>
      </p:sp>
    </p:spTree>
    <p:extLst>
      <p:ext uri="{BB962C8B-B14F-4D97-AF65-F5344CB8AC3E}">
        <p14:creationId xmlns:p14="http://schemas.microsoft.com/office/powerpoint/2010/main" val="3229308498"/>
      </p:ext>
    </p:extLst>
  </p:cSld>
  <p:clrMapOvr>
    <a:masterClrMapping/>
  </p:clrMapOvr>
  <p:transition spd="slow">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130756" y="1676400"/>
            <a:ext cx="8915400" cy="5454185"/>
          </a:xfrm>
          <a:prstGeom prst="rect">
            <a:avLst/>
          </a:prstGeom>
          <a:solidFill>
            <a:srgbClr val="5C8525">
              <a:alpha val="34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5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“For </a:t>
            </a:r>
            <a:r>
              <a:rPr lang="en-US" sz="75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those who live according to the flesh set their minds on the things of the flesh, but those who live according to the Spirit, the things of the </a:t>
            </a:r>
            <a:r>
              <a:rPr lang="en-US" sz="75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Spirit… </a:t>
            </a:r>
            <a:endParaRPr lang="en-US" sz="75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A Spiritual Mindset</a:t>
            </a:r>
          </a:p>
        </p:txBody>
      </p:sp>
    </p:spTree>
    <p:extLst>
      <p:ext uri="{BB962C8B-B14F-4D97-AF65-F5344CB8AC3E}">
        <p14:creationId xmlns:p14="http://schemas.microsoft.com/office/powerpoint/2010/main" val="3133502065"/>
      </p:ext>
    </p:extLst>
  </p:cSld>
  <p:clrMapOvr>
    <a:masterClrMapping/>
  </p:clrMapOvr>
  <p:transition spd="slow">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130756" y="1728542"/>
            <a:ext cx="8915400" cy="3447098"/>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“For </a:t>
            </a:r>
            <a:r>
              <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to be carnally minded is death, but to be spiritually minded is life and peace</a:t>
            </a: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t>
            </a:r>
            <a:endPar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1" name="TextBox 10"/>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A Spiritual Mindset</a:t>
            </a:r>
          </a:p>
        </p:txBody>
      </p:sp>
    </p:spTree>
    <p:extLst>
      <p:ext uri="{BB962C8B-B14F-4D97-AF65-F5344CB8AC3E}">
        <p14:creationId xmlns:p14="http://schemas.microsoft.com/office/powerpoint/2010/main" val="893967686"/>
      </p:ext>
    </p:extLst>
  </p:cSld>
  <p:clrMapOvr>
    <a:masterClrMapping/>
  </p:clrMapOvr>
  <p:transition spd="slow">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321256" y="1862790"/>
            <a:ext cx="8534400" cy="3108543"/>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80000"/>
              </a:lnSpc>
            </a:pP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If I just </a:t>
            </a:r>
            <a:r>
              <a:rPr lang="en-US" sz="80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stop</a:t>
            </a: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“living by the flesh”, then I can </a:t>
            </a:r>
            <a:r>
              <a:rPr lang="en-US" sz="80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start</a:t>
            </a: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“living </a:t>
            </a:r>
            <a:r>
              <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by the </a:t>
            </a: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Spirit”.</a:t>
            </a:r>
            <a:endPar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1" name="TextBox 10"/>
          <p:cNvSpPr txBox="1"/>
          <p:nvPr/>
        </p:nvSpPr>
        <p:spPr>
          <a:xfrm>
            <a:off x="1295400" y="304800"/>
            <a:ext cx="7761668"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Wrong Way Thinking</a:t>
            </a:r>
          </a:p>
        </p:txBody>
      </p:sp>
    </p:spTree>
    <p:extLst>
      <p:ext uri="{BB962C8B-B14F-4D97-AF65-F5344CB8AC3E}">
        <p14:creationId xmlns:p14="http://schemas.microsoft.com/office/powerpoint/2010/main" val="3374461932"/>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2" name="Down Arrow 1"/>
          <p:cNvSpPr/>
          <p:nvPr/>
        </p:nvSpPr>
        <p:spPr>
          <a:xfrm>
            <a:off x="2200424" y="2463878"/>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430964" y="4370158"/>
            <a:ext cx="3856001"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Dead Body</a:t>
            </a:r>
            <a:endPar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4" name="Down Arrow 13"/>
          <p:cNvSpPr/>
          <p:nvPr/>
        </p:nvSpPr>
        <p:spPr>
          <a:xfrm rot="16200000">
            <a:off x="4856258" y="4418990"/>
            <a:ext cx="575793" cy="827977"/>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71465" y="3277551"/>
            <a:ext cx="4624558" cy="3416320"/>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Eternal Life</a:t>
            </a:r>
          </a:p>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Christ </a:t>
            </a:r>
            <a:r>
              <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in </a:t>
            </a: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you</a:t>
            </a:r>
          </a:p>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New Life</a:t>
            </a:r>
            <a:endPar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2" name="TextBox 11"/>
          <p:cNvSpPr txBox="1"/>
          <p:nvPr/>
        </p:nvSpPr>
        <p:spPr>
          <a:xfrm>
            <a:off x="1112144" y="1544154"/>
            <a:ext cx="2743200"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Believe</a:t>
            </a:r>
          </a:p>
        </p:txBody>
      </p:sp>
      <p:sp>
        <p:nvSpPr>
          <p:cNvPr id="15" name="TextBox 14"/>
          <p:cNvSpPr txBox="1"/>
          <p:nvPr/>
        </p:nvSpPr>
        <p:spPr>
          <a:xfrm>
            <a:off x="2514600" y="269215"/>
            <a:ext cx="5847755" cy="1596591"/>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115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The Problem</a:t>
            </a:r>
          </a:p>
        </p:txBody>
      </p:sp>
    </p:spTree>
    <p:extLst>
      <p:ext uri="{BB962C8B-B14F-4D97-AF65-F5344CB8AC3E}">
        <p14:creationId xmlns:p14="http://schemas.microsoft.com/office/powerpoint/2010/main" val="1948683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321256" y="1779687"/>
            <a:ext cx="8534400" cy="5078313"/>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80000"/>
              </a:lnSpc>
            </a:pP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You will </a:t>
            </a:r>
            <a:r>
              <a:rPr lang="en-US" sz="80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stop</a:t>
            </a: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“living by the flesh”, when you </a:t>
            </a:r>
            <a:r>
              <a:rPr lang="en-US" sz="80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start</a:t>
            </a: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“living </a:t>
            </a:r>
            <a:r>
              <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by the </a:t>
            </a: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Spirit”; </a:t>
            </a:r>
            <a:r>
              <a:rPr lang="en-US" sz="80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by setting your mind on spiritual things.</a:t>
            </a:r>
            <a:endParaRPr lang="en-US" sz="80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1" name="TextBox 10"/>
          <p:cNvSpPr txBox="1"/>
          <p:nvPr/>
        </p:nvSpPr>
        <p:spPr>
          <a:xfrm>
            <a:off x="1295400" y="304800"/>
            <a:ext cx="7761668" cy="1249573"/>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Right Way Thinking</a:t>
            </a:r>
          </a:p>
        </p:txBody>
      </p:sp>
    </p:spTree>
    <p:extLst>
      <p:ext uri="{BB962C8B-B14F-4D97-AF65-F5344CB8AC3E}">
        <p14:creationId xmlns:p14="http://schemas.microsoft.com/office/powerpoint/2010/main" val="238201713"/>
      </p:ext>
    </p:extLst>
  </p:cSld>
  <p:clrMapOvr>
    <a:masterClrMapping/>
  </p:clrMapOvr>
  <p:transition spd="slow">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9" name="Down Arrow 18"/>
          <p:cNvSpPr/>
          <p:nvPr/>
        </p:nvSpPr>
        <p:spPr>
          <a:xfrm rot="16200000">
            <a:off x="4229303" y="2959456"/>
            <a:ext cx="575793" cy="91439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5"/>
          <a:stretch>
            <a:fillRect/>
          </a:stretch>
        </p:blipFill>
        <p:spPr>
          <a:xfrm>
            <a:off x="1188872" y="1778084"/>
            <a:ext cx="2533126" cy="3277144"/>
          </a:xfrm>
          <a:prstGeom prst="rect">
            <a:avLst/>
          </a:prstGeom>
          <a:effectLst>
            <a:outerShdw blurRad="76200" dir="13500000" sy="23000" kx="1200000" algn="br" rotWithShape="0">
              <a:prstClr val="black">
                <a:alpha val="45000"/>
              </a:prstClr>
            </a:outerShdw>
          </a:effectLst>
        </p:spPr>
      </p:pic>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45802" y="2083526"/>
            <a:ext cx="3392261" cy="266625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2" name="TextBox 11"/>
          <p:cNvSpPr txBox="1"/>
          <p:nvPr/>
        </p:nvSpPr>
        <p:spPr>
          <a:xfrm>
            <a:off x="1432620" y="2782721"/>
            <a:ext cx="2156131" cy="1679306"/>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66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Old Me</a:t>
            </a:r>
          </a:p>
          <a:p>
            <a:pPr algn="ctr">
              <a:lnSpc>
                <a:spcPct val="75000"/>
              </a:lnSpc>
            </a:pPr>
            <a:r>
              <a:rPr lang="en-US" sz="66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Died</a:t>
            </a:r>
          </a:p>
        </p:txBody>
      </p:sp>
      <p:sp>
        <p:nvSpPr>
          <p:cNvPr id="15" name="TextBox 14"/>
          <p:cNvSpPr txBox="1"/>
          <p:nvPr/>
        </p:nvSpPr>
        <p:spPr>
          <a:xfrm>
            <a:off x="5684308" y="2674518"/>
            <a:ext cx="2716256" cy="1895712"/>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75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New Me</a:t>
            </a:r>
          </a:p>
          <a:p>
            <a:pPr algn="ctr">
              <a:lnSpc>
                <a:spcPct val="75000"/>
              </a:lnSpc>
            </a:pPr>
            <a:r>
              <a:rPr lang="en-US" sz="75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Raised</a:t>
            </a:r>
            <a:endParaRPr lang="en-US" sz="75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25" name="TextBox 24"/>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A Spiritual Mindset</a:t>
            </a:r>
          </a:p>
        </p:txBody>
      </p:sp>
      <p:sp>
        <p:nvSpPr>
          <p:cNvPr id="26" name="TextBox 25"/>
          <p:cNvSpPr txBox="1"/>
          <p:nvPr/>
        </p:nvSpPr>
        <p:spPr>
          <a:xfrm>
            <a:off x="1962330" y="5567270"/>
            <a:ext cx="5079602" cy="1217641"/>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88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Romans 6:3-4</a:t>
            </a:r>
          </a:p>
        </p:txBody>
      </p:sp>
    </p:spTree>
    <p:extLst>
      <p:ext uri="{BB962C8B-B14F-4D97-AF65-F5344CB8AC3E}">
        <p14:creationId xmlns:p14="http://schemas.microsoft.com/office/powerpoint/2010/main" val="653804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266700" y="1818772"/>
            <a:ext cx="8534400" cy="5078313"/>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80000"/>
              </a:lnSpc>
            </a:pP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“reckon </a:t>
            </a:r>
            <a:r>
              <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yourselves to be </a:t>
            </a:r>
            <a:r>
              <a:rPr lang="en-US" sz="80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dead indeed to sin</a:t>
            </a:r>
            <a:r>
              <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but </a:t>
            </a:r>
            <a:r>
              <a:rPr lang="en-US" sz="80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alive to God </a:t>
            </a:r>
            <a:r>
              <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in Christ Jesus our Lord</a:t>
            </a: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t>
            </a:r>
            <a:r>
              <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a:t>
            </a: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(Rom 6:11b)</a:t>
            </a:r>
            <a:endPar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a:p>
            <a:pPr algn="just">
              <a:lnSpc>
                <a:spcPct val="80000"/>
              </a:lnSpc>
            </a:pPr>
            <a:endPar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A Spiritual Mindset</a:t>
            </a:r>
          </a:p>
        </p:txBody>
      </p:sp>
    </p:spTree>
    <p:extLst>
      <p:ext uri="{BB962C8B-B14F-4D97-AF65-F5344CB8AC3E}">
        <p14:creationId xmlns:p14="http://schemas.microsoft.com/office/powerpoint/2010/main" val="1643098580"/>
      </p:ext>
    </p:extLst>
  </p:cSld>
  <p:clrMapOvr>
    <a:masterClrMapping/>
  </p:clrMapOvr>
  <p:transition spd="slow">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2473" y="1609351"/>
            <a:ext cx="3392261" cy="266625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5" name="TextBox 24"/>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A Spiritual Mindset</a:t>
            </a:r>
          </a:p>
        </p:txBody>
      </p:sp>
      <p:pic>
        <p:nvPicPr>
          <p:cNvPr id="2" name="Picture 1"/>
          <p:cNvPicPr>
            <a:picLocks noChangeAspect="1"/>
          </p:cNvPicPr>
          <p:nvPr/>
        </p:nvPicPr>
        <p:blipFill>
          <a:blip r:embed="rId6">
            <a:duotone>
              <a:prstClr val="black"/>
              <a:srgbClr val="B2D27D">
                <a:tint val="45000"/>
                <a:satMod val="400000"/>
              </a:srgbClr>
            </a:duotone>
            <a:extLst>
              <a:ext uri="{28A0092B-C50C-407E-A947-70E740481C1C}">
                <a14:useLocalDpi xmlns:a14="http://schemas.microsoft.com/office/drawing/2010/main" val="0"/>
              </a:ext>
            </a:extLst>
          </a:blip>
          <a:stretch>
            <a:fillRect/>
          </a:stretch>
        </p:blipFill>
        <p:spPr>
          <a:xfrm>
            <a:off x="5791695" y="1482146"/>
            <a:ext cx="2716651" cy="5156768"/>
          </a:xfrm>
          <a:prstGeom prst="rect">
            <a:avLst/>
          </a:prstGeom>
          <a:noFill/>
          <a:effectLst>
            <a:softEdge rad="63500"/>
          </a:effectLst>
        </p:spPr>
      </p:pic>
      <p:sp>
        <p:nvSpPr>
          <p:cNvPr id="12" name="TextBox 11"/>
          <p:cNvSpPr txBox="1"/>
          <p:nvPr/>
        </p:nvSpPr>
        <p:spPr>
          <a:xfrm>
            <a:off x="494443" y="2257957"/>
            <a:ext cx="3588323" cy="1615827"/>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66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New Person</a:t>
            </a:r>
          </a:p>
          <a:p>
            <a:pPr algn="ctr">
              <a:lnSpc>
                <a:spcPct val="75000"/>
              </a:lnSpc>
            </a:pPr>
            <a:r>
              <a:rPr lang="en-US" sz="66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“does not sin”</a:t>
            </a:r>
          </a:p>
        </p:txBody>
      </p:sp>
      <p:sp>
        <p:nvSpPr>
          <p:cNvPr id="15" name="TextBox 14"/>
          <p:cNvSpPr txBox="1"/>
          <p:nvPr/>
        </p:nvSpPr>
        <p:spPr>
          <a:xfrm>
            <a:off x="2766948" y="4685898"/>
            <a:ext cx="3382495" cy="1030090"/>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7500" b="1" dirty="0" smtClean="0">
                <a:ln w="19050">
                  <a:solidFill>
                    <a:srgbClr val="1D2C12"/>
                  </a:solidFill>
                </a:ln>
                <a:solidFill>
                  <a:srgbClr val="FEB74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Holy Spirit</a:t>
            </a:r>
            <a:endParaRPr lang="en-US" sz="7500" b="1" dirty="0">
              <a:ln w="19050">
                <a:solidFill>
                  <a:srgbClr val="1D2C12"/>
                </a:solidFill>
              </a:ln>
              <a:solidFill>
                <a:srgbClr val="FEB74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pic>
        <p:nvPicPr>
          <p:cNvPr id="16" name="Picture 1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41916" y="2514739"/>
            <a:ext cx="788856" cy="62002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 name="Isosceles Triangle 2"/>
          <p:cNvSpPr/>
          <p:nvPr/>
        </p:nvSpPr>
        <p:spPr>
          <a:xfrm rot="5400000">
            <a:off x="4441102" y="1597852"/>
            <a:ext cx="1737134" cy="2453807"/>
          </a:xfrm>
          <a:prstGeom prst="triangle">
            <a:avLst>
              <a:gd name="adj" fmla="val 51090"/>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38100">
                <a:solidFill>
                  <a:schemeClr val="tx1"/>
                </a:solidFill>
              </a:ln>
            </a:endParaRPr>
          </a:p>
        </p:txBody>
      </p:sp>
    </p:spTree>
    <p:extLst>
      <p:ext uri="{BB962C8B-B14F-4D97-AF65-F5344CB8AC3E}">
        <p14:creationId xmlns:p14="http://schemas.microsoft.com/office/powerpoint/2010/main" val="3110916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75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266700" y="1856179"/>
            <a:ext cx="8534400" cy="5078313"/>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80000"/>
              </a:lnSpc>
            </a:pP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“For </a:t>
            </a:r>
            <a:r>
              <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to be carnally minded is </a:t>
            </a:r>
            <a:r>
              <a:rPr lang="en-US" sz="80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death</a:t>
            </a:r>
            <a:r>
              <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but to be spiritually minded is </a:t>
            </a:r>
            <a:r>
              <a:rPr lang="en-US" sz="80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life and peace</a:t>
            </a:r>
            <a:r>
              <a:rPr lang="en-US" sz="80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(Rom 8:6)</a:t>
            </a:r>
            <a:endPar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a:p>
            <a:pPr algn="just">
              <a:lnSpc>
                <a:spcPct val="80000"/>
              </a:lnSpc>
            </a:pPr>
            <a:endParaRPr lang="en-US" sz="80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A Spiritual Mindset</a:t>
            </a:r>
          </a:p>
        </p:txBody>
      </p:sp>
    </p:spTree>
    <p:extLst>
      <p:ext uri="{BB962C8B-B14F-4D97-AF65-F5344CB8AC3E}">
        <p14:creationId xmlns:p14="http://schemas.microsoft.com/office/powerpoint/2010/main" val="1114748312"/>
      </p:ext>
    </p:extLst>
  </p:cSld>
  <p:clrMapOvr>
    <a:masterClrMapping/>
  </p:clrMapOvr>
  <p:transition spd="slow">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25" name="TextBox 24"/>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Two Options</a:t>
            </a:r>
          </a:p>
        </p:txBody>
      </p:sp>
      <p:pic>
        <p:nvPicPr>
          <p:cNvPr id="2" name="Picture 1"/>
          <p:cNvPicPr>
            <a:picLocks noChangeAspect="1"/>
          </p:cNvPicPr>
          <p:nvPr/>
        </p:nvPicPr>
        <p:blipFill>
          <a:blip r:embed="rId5">
            <a:duotone>
              <a:prstClr val="black"/>
              <a:srgbClr val="B2D27D">
                <a:tint val="45000"/>
                <a:satMod val="400000"/>
              </a:srgbClr>
            </a:duotone>
            <a:extLst>
              <a:ext uri="{28A0092B-C50C-407E-A947-70E740481C1C}">
                <a14:useLocalDpi xmlns:a14="http://schemas.microsoft.com/office/drawing/2010/main" val="0"/>
              </a:ext>
            </a:extLst>
          </a:blip>
          <a:stretch>
            <a:fillRect/>
          </a:stretch>
        </p:blipFill>
        <p:spPr>
          <a:xfrm>
            <a:off x="5791695" y="1482146"/>
            <a:ext cx="2716651" cy="5156768"/>
          </a:xfrm>
          <a:prstGeom prst="rect">
            <a:avLst/>
          </a:prstGeom>
          <a:noFill/>
          <a:effectLst>
            <a:softEdge rad="63500"/>
          </a:effectLst>
        </p:spPr>
      </p:pic>
      <p:pic>
        <p:nvPicPr>
          <p:cNvPr id="16" name="Picture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41916" y="2514739"/>
            <a:ext cx="788856" cy="62002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3" name="Picture 12"/>
          <p:cNvPicPr>
            <a:picLocks noChangeAspect="1"/>
          </p:cNvPicPr>
          <p:nvPr/>
        </p:nvPicPr>
        <p:blipFill>
          <a:blip r:embed="rId5">
            <a:duotone>
              <a:prstClr val="black"/>
              <a:srgbClr val="B2D27D">
                <a:tint val="45000"/>
                <a:satMod val="400000"/>
              </a:srgbClr>
            </a:duotone>
            <a:extLst>
              <a:ext uri="{28A0092B-C50C-407E-A947-70E740481C1C}">
                <a14:useLocalDpi xmlns:a14="http://schemas.microsoft.com/office/drawing/2010/main" val="0"/>
              </a:ext>
            </a:extLst>
          </a:blip>
          <a:stretch>
            <a:fillRect/>
          </a:stretch>
        </p:blipFill>
        <p:spPr>
          <a:xfrm>
            <a:off x="1492429" y="1448895"/>
            <a:ext cx="2716651" cy="5156768"/>
          </a:xfrm>
          <a:prstGeom prst="rect">
            <a:avLst/>
          </a:prstGeom>
          <a:noFill/>
          <a:effectLst>
            <a:softEdge rad="63500"/>
          </a:effectLst>
        </p:spPr>
      </p:pic>
      <p:sp>
        <p:nvSpPr>
          <p:cNvPr id="12" name="TextBox 11"/>
          <p:cNvSpPr txBox="1"/>
          <p:nvPr/>
        </p:nvSpPr>
        <p:spPr>
          <a:xfrm>
            <a:off x="340596" y="4500341"/>
            <a:ext cx="4659791" cy="854080"/>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66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Spiritually Minded</a:t>
            </a:r>
          </a:p>
        </p:txBody>
      </p:sp>
      <p:pic>
        <p:nvPicPr>
          <p:cNvPr id="17" name="Pictur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07388" y="2514739"/>
            <a:ext cx="788856" cy="62002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8" name="TextBox 17"/>
          <p:cNvSpPr txBox="1"/>
          <p:nvPr/>
        </p:nvSpPr>
        <p:spPr>
          <a:xfrm>
            <a:off x="4874900" y="3834131"/>
            <a:ext cx="4319678" cy="917559"/>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66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Carnally Minded</a:t>
            </a:r>
          </a:p>
        </p:txBody>
      </p:sp>
    </p:spTree>
    <p:extLst>
      <p:ext uri="{BB962C8B-B14F-4D97-AF65-F5344CB8AC3E}">
        <p14:creationId xmlns:p14="http://schemas.microsoft.com/office/powerpoint/2010/main" val="247638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25" name="TextBox 24"/>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Two Options</a:t>
            </a:r>
          </a:p>
        </p:txBody>
      </p:sp>
      <p:pic>
        <p:nvPicPr>
          <p:cNvPr id="2" name="Picture 1"/>
          <p:cNvPicPr>
            <a:picLocks noChangeAspect="1"/>
          </p:cNvPicPr>
          <p:nvPr/>
        </p:nvPicPr>
        <p:blipFill>
          <a:blip r:embed="rId5">
            <a:duotone>
              <a:prstClr val="black"/>
              <a:srgbClr val="B2D27D">
                <a:tint val="45000"/>
                <a:satMod val="400000"/>
              </a:srgbClr>
            </a:duotone>
            <a:extLst>
              <a:ext uri="{28A0092B-C50C-407E-A947-70E740481C1C}">
                <a14:useLocalDpi xmlns:a14="http://schemas.microsoft.com/office/drawing/2010/main" val="0"/>
              </a:ext>
            </a:extLst>
          </a:blip>
          <a:stretch>
            <a:fillRect/>
          </a:stretch>
        </p:blipFill>
        <p:spPr>
          <a:xfrm>
            <a:off x="5791695" y="1482146"/>
            <a:ext cx="2716651" cy="5156768"/>
          </a:xfrm>
          <a:prstGeom prst="rect">
            <a:avLst/>
          </a:prstGeom>
          <a:noFill/>
          <a:effectLst>
            <a:softEdge rad="63500"/>
          </a:effectLst>
        </p:spPr>
      </p:pic>
      <p:pic>
        <p:nvPicPr>
          <p:cNvPr id="16" name="Picture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41916" y="2514739"/>
            <a:ext cx="788856" cy="62002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4" name="TextBox 13"/>
          <p:cNvSpPr txBox="1"/>
          <p:nvPr/>
        </p:nvSpPr>
        <p:spPr>
          <a:xfrm>
            <a:off x="167820" y="1887090"/>
            <a:ext cx="4722005" cy="4330416"/>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68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 Fleshly mind thinks a lot about sinful things. This is “</a:t>
            </a:r>
            <a:r>
              <a:rPr lang="en-US" sz="68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the flesh’s way of thinking</a:t>
            </a:r>
            <a:r>
              <a:rPr lang="en-US" sz="68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t>
            </a:r>
            <a:endParaRPr lang="en-US" sz="68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5" name="Isosceles Triangle 14"/>
          <p:cNvSpPr/>
          <p:nvPr/>
        </p:nvSpPr>
        <p:spPr>
          <a:xfrm rot="15512440">
            <a:off x="5363521" y="942259"/>
            <a:ext cx="570379" cy="2157346"/>
          </a:xfrm>
          <a:prstGeom prst="triangle">
            <a:avLst>
              <a:gd name="adj" fmla="val 51090"/>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38100">
                <a:solidFill>
                  <a:schemeClr val="tx1"/>
                </a:solidFill>
              </a:ln>
            </a:endParaRPr>
          </a:p>
        </p:txBody>
      </p:sp>
      <p:sp>
        <p:nvSpPr>
          <p:cNvPr id="18" name="TextBox 17"/>
          <p:cNvSpPr txBox="1"/>
          <p:nvPr/>
        </p:nvSpPr>
        <p:spPr>
          <a:xfrm>
            <a:off x="4874900" y="3834131"/>
            <a:ext cx="4319678" cy="917559"/>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66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Carnally Minded</a:t>
            </a:r>
          </a:p>
        </p:txBody>
      </p:sp>
    </p:spTree>
    <p:extLst>
      <p:ext uri="{BB962C8B-B14F-4D97-AF65-F5344CB8AC3E}">
        <p14:creationId xmlns:p14="http://schemas.microsoft.com/office/powerpoint/2010/main" val="3615334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81" y="-24685"/>
            <a:ext cx="9215907"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25" name="TextBox 24"/>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Two Options</a:t>
            </a:r>
          </a:p>
        </p:txBody>
      </p:sp>
      <p:sp>
        <p:nvSpPr>
          <p:cNvPr id="14" name="Isosceles Triangle 13"/>
          <p:cNvSpPr/>
          <p:nvPr/>
        </p:nvSpPr>
        <p:spPr>
          <a:xfrm rot="5866968">
            <a:off x="4054266" y="643152"/>
            <a:ext cx="584652" cy="2945194"/>
          </a:xfrm>
          <a:prstGeom prst="triangle">
            <a:avLst>
              <a:gd name="adj" fmla="val 51090"/>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38100">
                <a:solidFill>
                  <a:schemeClr val="tx1"/>
                </a:solidFill>
              </a:ln>
            </a:endParaRPr>
          </a:p>
        </p:txBody>
      </p:sp>
      <p:pic>
        <p:nvPicPr>
          <p:cNvPr id="2" name="Picture 1"/>
          <p:cNvPicPr>
            <a:picLocks noChangeAspect="1"/>
          </p:cNvPicPr>
          <p:nvPr/>
        </p:nvPicPr>
        <p:blipFill>
          <a:blip r:embed="rId5"/>
          <a:stretch>
            <a:fillRect/>
          </a:stretch>
        </p:blipFill>
        <p:spPr>
          <a:xfrm>
            <a:off x="1236981" y="1513985"/>
            <a:ext cx="2660264" cy="4911842"/>
          </a:xfrm>
          <a:prstGeom prst="rect">
            <a:avLst/>
          </a:prstGeom>
        </p:spPr>
      </p:pic>
      <p:pic>
        <p:nvPicPr>
          <p:cNvPr id="15" name="Picture 14"/>
          <p:cNvPicPr>
            <a:picLocks noChangeAspect="1"/>
          </p:cNvPicPr>
          <p:nvPr/>
        </p:nvPicPr>
        <p:blipFill rotWithShape="1">
          <a:blip r:embed="rId6" cstate="print">
            <a:extLst>
              <a:ext uri="{28A0092B-C50C-407E-A947-70E740481C1C}">
                <a14:useLocalDpi xmlns:a14="http://schemas.microsoft.com/office/drawing/2010/main" val="0"/>
              </a:ext>
            </a:extLst>
          </a:blip>
          <a:srcRect l="22441" t="41444" r="1395"/>
          <a:stretch/>
        </p:blipFill>
        <p:spPr>
          <a:xfrm>
            <a:off x="5510472" y="1448895"/>
            <a:ext cx="3509335" cy="1868076"/>
          </a:xfrm>
          <a:prstGeom prst="rect">
            <a:avLst/>
          </a:prstGeom>
          <a:effectLst>
            <a:softEdge rad="266700"/>
          </a:effectLst>
          <a:scene3d>
            <a:camera prst="isometricOffAxis1Right"/>
            <a:lightRig rig="threePt" dir="t"/>
          </a:scene3d>
        </p:spPr>
      </p:pic>
      <p:sp>
        <p:nvSpPr>
          <p:cNvPr id="12" name="TextBox 11"/>
          <p:cNvSpPr txBox="1"/>
          <p:nvPr/>
        </p:nvSpPr>
        <p:spPr>
          <a:xfrm>
            <a:off x="340596" y="4500341"/>
            <a:ext cx="4659791" cy="854080"/>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66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Spiritually Minded</a:t>
            </a:r>
          </a:p>
        </p:txBody>
      </p:sp>
      <p:pic>
        <p:nvPicPr>
          <p:cNvPr id="17" name="Picture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138291" y="2585523"/>
            <a:ext cx="788856" cy="62002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782509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25" name="TextBox 24"/>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Two Options</a:t>
            </a:r>
          </a:p>
        </p:txBody>
      </p:sp>
      <p:pic>
        <p:nvPicPr>
          <p:cNvPr id="2" name="Picture 1"/>
          <p:cNvPicPr>
            <a:picLocks noChangeAspect="1"/>
          </p:cNvPicPr>
          <p:nvPr/>
        </p:nvPicPr>
        <p:blipFill>
          <a:blip r:embed="rId5">
            <a:duotone>
              <a:prstClr val="black"/>
              <a:srgbClr val="B2D27D">
                <a:tint val="45000"/>
                <a:satMod val="400000"/>
              </a:srgbClr>
            </a:duotone>
            <a:extLst>
              <a:ext uri="{28A0092B-C50C-407E-A947-70E740481C1C}">
                <a14:useLocalDpi xmlns:a14="http://schemas.microsoft.com/office/drawing/2010/main" val="0"/>
              </a:ext>
            </a:extLst>
          </a:blip>
          <a:stretch>
            <a:fillRect/>
          </a:stretch>
        </p:blipFill>
        <p:spPr>
          <a:xfrm>
            <a:off x="5791695" y="1482146"/>
            <a:ext cx="2716651" cy="5156768"/>
          </a:xfrm>
          <a:prstGeom prst="rect">
            <a:avLst/>
          </a:prstGeom>
          <a:noFill/>
          <a:effectLst>
            <a:softEdge rad="63500"/>
          </a:effectLst>
        </p:spPr>
      </p:pic>
      <p:pic>
        <p:nvPicPr>
          <p:cNvPr id="16" name="Picture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41916" y="2514739"/>
            <a:ext cx="788856" cy="62002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3" name="Picture 12"/>
          <p:cNvPicPr>
            <a:picLocks noChangeAspect="1"/>
          </p:cNvPicPr>
          <p:nvPr/>
        </p:nvPicPr>
        <p:blipFill>
          <a:blip r:embed="rId5">
            <a:duotone>
              <a:prstClr val="black"/>
              <a:srgbClr val="B2D27D">
                <a:tint val="45000"/>
                <a:satMod val="400000"/>
              </a:srgbClr>
            </a:duotone>
            <a:extLst>
              <a:ext uri="{28A0092B-C50C-407E-A947-70E740481C1C}">
                <a14:useLocalDpi xmlns:a14="http://schemas.microsoft.com/office/drawing/2010/main" val="0"/>
              </a:ext>
            </a:extLst>
          </a:blip>
          <a:stretch>
            <a:fillRect/>
          </a:stretch>
        </p:blipFill>
        <p:spPr>
          <a:xfrm>
            <a:off x="1492429" y="1448895"/>
            <a:ext cx="2716651" cy="5156768"/>
          </a:xfrm>
          <a:prstGeom prst="rect">
            <a:avLst/>
          </a:prstGeom>
          <a:noFill/>
          <a:effectLst>
            <a:softEdge rad="63500"/>
          </a:effectLst>
        </p:spPr>
      </p:pic>
      <p:sp>
        <p:nvSpPr>
          <p:cNvPr id="12" name="TextBox 11"/>
          <p:cNvSpPr txBox="1"/>
          <p:nvPr/>
        </p:nvSpPr>
        <p:spPr>
          <a:xfrm>
            <a:off x="340596" y="4500341"/>
            <a:ext cx="4659791" cy="854080"/>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66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Spiritually Minded</a:t>
            </a:r>
          </a:p>
        </p:txBody>
      </p:sp>
      <p:pic>
        <p:nvPicPr>
          <p:cNvPr id="17" name="Pictur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07388" y="2514739"/>
            <a:ext cx="788856" cy="62002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8" name="TextBox 17"/>
          <p:cNvSpPr txBox="1"/>
          <p:nvPr/>
        </p:nvSpPr>
        <p:spPr>
          <a:xfrm>
            <a:off x="4874900" y="3834131"/>
            <a:ext cx="4319678" cy="917559"/>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66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Carnally Minded</a:t>
            </a:r>
          </a:p>
        </p:txBody>
      </p:sp>
    </p:spTree>
    <p:extLst>
      <p:ext uri="{BB962C8B-B14F-4D97-AF65-F5344CB8AC3E}">
        <p14:creationId xmlns:p14="http://schemas.microsoft.com/office/powerpoint/2010/main" val="4084489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25" name="TextBox 24"/>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The Spiritual Mind</a:t>
            </a:r>
          </a:p>
        </p:txBody>
      </p:sp>
      <p:pic>
        <p:nvPicPr>
          <p:cNvPr id="13" name="Picture 12"/>
          <p:cNvPicPr>
            <a:picLocks noChangeAspect="1"/>
          </p:cNvPicPr>
          <p:nvPr/>
        </p:nvPicPr>
        <p:blipFill>
          <a:blip r:embed="rId5">
            <a:duotone>
              <a:prstClr val="black"/>
              <a:srgbClr val="B2D27D">
                <a:tint val="45000"/>
                <a:satMod val="400000"/>
              </a:srgbClr>
            </a:duotone>
            <a:extLst>
              <a:ext uri="{28A0092B-C50C-407E-A947-70E740481C1C}">
                <a14:useLocalDpi xmlns:a14="http://schemas.microsoft.com/office/drawing/2010/main" val="0"/>
              </a:ext>
            </a:extLst>
          </a:blip>
          <a:stretch>
            <a:fillRect/>
          </a:stretch>
        </p:blipFill>
        <p:spPr>
          <a:xfrm>
            <a:off x="1492429" y="1448895"/>
            <a:ext cx="2716651" cy="5156768"/>
          </a:xfrm>
          <a:prstGeom prst="rect">
            <a:avLst/>
          </a:prstGeom>
          <a:noFill/>
          <a:effectLst>
            <a:softEdge rad="63500"/>
          </a:effectLst>
        </p:spPr>
      </p:pic>
      <p:sp>
        <p:nvSpPr>
          <p:cNvPr id="12" name="TextBox 11"/>
          <p:cNvSpPr txBox="1"/>
          <p:nvPr/>
        </p:nvSpPr>
        <p:spPr>
          <a:xfrm>
            <a:off x="340596" y="4500341"/>
            <a:ext cx="4659791" cy="854080"/>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66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Spiritually Minded</a:t>
            </a:r>
          </a:p>
        </p:txBody>
      </p:sp>
      <p:pic>
        <p:nvPicPr>
          <p:cNvPr id="17" name="Pictur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07388" y="2514739"/>
            <a:ext cx="788856" cy="62002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4" name="Isosceles Triangle 13"/>
          <p:cNvSpPr/>
          <p:nvPr/>
        </p:nvSpPr>
        <p:spPr>
          <a:xfrm rot="5755102">
            <a:off x="3709573" y="1122897"/>
            <a:ext cx="640535" cy="1657357"/>
          </a:xfrm>
          <a:prstGeom prst="triangle">
            <a:avLst>
              <a:gd name="adj" fmla="val 51090"/>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38100">
                <a:solidFill>
                  <a:schemeClr val="tx1"/>
                </a:solidFill>
              </a:ln>
            </a:endParaRPr>
          </a:p>
        </p:txBody>
      </p:sp>
      <p:sp>
        <p:nvSpPr>
          <p:cNvPr id="11" name="TextBox 10"/>
          <p:cNvSpPr txBox="1"/>
          <p:nvPr/>
        </p:nvSpPr>
        <p:spPr>
          <a:xfrm>
            <a:off x="4480859" y="1691790"/>
            <a:ext cx="4722005" cy="5167568"/>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68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A spiritual mind thinks a lot about spiritual things. This is “</a:t>
            </a:r>
            <a:r>
              <a:rPr lang="en-US" sz="68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the Spirit’s way of thinking</a:t>
            </a:r>
            <a:r>
              <a:rPr lang="en-US" sz="68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t>
            </a:r>
            <a:endParaRPr lang="en-US" sz="68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904283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2" name="Down Arrow 1"/>
          <p:cNvSpPr/>
          <p:nvPr/>
        </p:nvSpPr>
        <p:spPr>
          <a:xfrm>
            <a:off x="2200424" y="2463878"/>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12377" y="3264244"/>
            <a:ext cx="4091396"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New Life</a:t>
            </a:r>
            <a:endPar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2" name="TextBox 11"/>
          <p:cNvSpPr txBox="1"/>
          <p:nvPr/>
        </p:nvSpPr>
        <p:spPr>
          <a:xfrm>
            <a:off x="1112144" y="1544154"/>
            <a:ext cx="2743200"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Believe</a:t>
            </a:r>
          </a:p>
        </p:txBody>
      </p:sp>
      <p:sp>
        <p:nvSpPr>
          <p:cNvPr id="17" name="TextBox 16"/>
          <p:cNvSpPr txBox="1"/>
          <p:nvPr/>
        </p:nvSpPr>
        <p:spPr>
          <a:xfrm>
            <a:off x="2514600" y="269215"/>
            <a:ext cx="5847755" cy="1596591"/>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115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The Solution</a:t>
            </a:r>
          </a:p>
        </p:txBody>
      </p:sp>
      <p:sp>
        <p:nvSpPr>
          <p:cNvPr id="18" name="Down Arrow 17"/>
          <p:cNvSpPr/>
          <p:nvPr/>
        </p:nvSpPr>
        <p:spPr>
          <a:xfrm rot="10800000">
            <a:off x="6441151" y="4286278"/>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rot="16200000">
            <a:off x="4712708" y="5571575"/>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728836" y="5397053"/>
            <a:ext cx="1953457"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Life</a:t>
            </a:r>
            <a:endPar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22" name="TextBox 21"/>
          <p:cNvSpPr txBox="1"/>
          <p:nvPr/>
        </p:nvSpPr>
        <p:spPr>
          <a:xfrm>
            <a:off x="235844" y="4503915"/>
            <a:ext cx="4495800" cy="1046440"/>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7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Righteousness</a:t>
            </a:r>
            <a:endPar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23" name="TextBox 22"/>
          <p:cNvSpPr txBox="1"/>
          <p:nvPr/>
        </p:nvSpPr>
        <p:spPr>
          <a:xfrm>
            <a:off x="5257800" y="3264244"/>
            <a:ext cx="3512335"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Dead Body</a:t>
            </a:r>
            <a:endPar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24" name="TextBox 23"/>
          <p:cNvSpPr txBox="1"/>
          <p:nvPr/>
        </p:nvSpPr>
        <p:spPr>
          <a:xfrm>
            <a:off x="971810" y="5474670"/>
            <a:ext cx="3023867"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His Spirit</a:t>
            </a:r>
            <a:endPar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5" name="TextBox 14"/>
          <p:cNvSpPr txBox="1"/>
          <p:nvPr/>
        </p:nvSpPr>
        <p:spPr>
          <a:xfrm>
            <a:off x="4070294" y="5459281"/>
            <a:ext cx="1953457"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How?</a:t>
            </a:r>
            <a:endParaRPr lang="en-US" sz="8000" b="1" dirty="0">
              <a:ln w="19050">
                <a:solidFill>
                  <a:srgbClr val="1D2C12"/>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07445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25" name="TextBox 24"/>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The Spiritual Mind</a:t>
            </a:r>
          </a:p>
        </p:txBody>
      </p:sp>
      <p:pic>
        <p:nvPicPr>
          <p:cNvPr id="13" name="Picture 12"/>
          <p:cNvPicPr>
            <a:picLocks noChangeAspect="1"/>
          </p:cNvPicPr>
          <p:nvPr/>
        </p:nvPicPr>
        <p:blipFill>
          <a:blip r:embed="rId5">
            <a:duotone>
              <a:prstClr val="black"/>
              <a:srgbClr val="B2D27D">
                <a:tint val="45000"/>
                <a:satMod val="400000"/>
              </a:srgbClr>
            </a:duotone>
            <a:extLst>
              <a:ext uri="{28A0092B-C50C-407E-A947-70E740481C1C}">
                <a14:useLocalDpi xmlns:a14="http://schemas.microsoft.com/office/drawing/2010/main" val="0"/>
              </a:ext>
            </a:extLst>
          </a:blip>
          <a:stretch>
            <a:fillRect/>
          </a:stretch>
        </p:blipFill>
        <p:spPr>
          <a:xfrm>
            <a:off x="1492429" y="1448895"/>
            <a:ext cx="2716651" cy="5156768"/>
          </a:xfrm>
          <a:prstGeom prst="rect">
            <a:avLst/>
          </a:prstGeom>
          <a:noFill/>
          <a:effectLst>
            <a:softEdge rad="63500"/>
          </a:effectLst>
        </p:spPr>
      </p:pic>
      <p:sp>
        <p:nvSpPr>
          <p:cNvPr id="12" name="TextBox 11"/>
          <p:cNvSpPr txBox="1"/>
          <p:nvPr/>
        </p:nvSpPr>
        <p:spPr>
          <a:xfrm>
            <a:off x="340596" y="4500341"/>
            <a:ext cx="4659791" cy="854080"/>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66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Spiritually Minded</a:t>
            </a:r>
          </a:p>
        </p:txBody>
      </p:sp>
      <p:pic>
        <p:nvPicPr>
          <p:cNvPr id="17" name="Pictur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07388" y="2514739"/>
            <a:ext cx="788856" cy="62002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4" name="Isosceles Triangle 13"/>
          <p:cNvSpPr/>
          <p:nvPr/>
        </p:nvSpPr>
        <p:spPr>
          <a:xfrm rot="5755102">
            <a:off x="3709573" y="1122897"/>
            <a:ext cx="640535" cy="1657357"/>
          </a:xfrm>
          <a:prstGeom prst="triangle">
            <a:avLst>
              <a:gd name="adj" fmla="val 51090"/>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38100">
                <a:solidFill>
                  <a:schemeClr val="tx1"/>
                </a:solidFill>
              </a:ln>
            </a:endParaRPr>
          </a:p>
        </p:txBody>
      </p:sp>
      <p:sp>
        <p:nvSpPr>
          <p:cNvPr id="11" name="TextBox 10"/>
          <p:cNvSpPr txBox="1"/>
          <p:nvPr/>
        </p:nvSpPr>
        <p:spPr>
          <a:xfrm>
            <a:off x="4480859" y="1691790"/>
            <a:ext cx="4722005" cy="4278094"/>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68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t>
            </a:r>
            <a:r>
              <a:rPr lang="en-US" sz="68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a:t>
            </a:r>
            <a:r>
              <a:rPr lang="en-US" sz="6800" b="1" dirty="0" smtClean="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he Spirit’s way of thinking</a:t>
            </a:r>
            <a:r>
              <a:rPr lang="en-US" sz="68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is to think of Jesus Christ as our Savior and Lord.</a:t>
            </a:r>
            <a:endParaRPr lang="en-US" sz="68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852182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266700" y="1749320"/>
            <a:ext cx="8534400" cy="3693319"/>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80000"/>
              </a:lnSpc>
            </a:pPr>
            <a:r>
              <a:rPr lang="en-US" sz="72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“Or </a:t>
            </a:r>
            <a:r>
              <a:rPr lang="en-US" sz="72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do you not know that as many of us as were baptized into Christ Jesus were baptized into His death</a:t>
            </a:r>
            <a:r>
              <a:rPr lang="en-US" sz="72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a:t>
            </a:r>
            <a:endParaRPr lang="en-US" sz="72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A Spiritual Mindset</a:t>
            </a:r>
          </a:p>
        </p:txBody>
      </p:sp>
    </p:spTree>
    <p:extLst>
      <p:ext uri="{BB962C8B-B14F-4D97-AF65-F5344CB8AC3E}">
        <p14:creationId xmlns:p14="http://schemas.microsoft.com/office/powerpoint/2010/main" val="2563045890"/>
      </p:ext>
    </p:extLst>
  </p:cSld>
  <p:clrMapOvr>
    <a:masterClrMapping/>
  </p:clrMapOvr>
  <p:transition spd="slow">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205047" y="1626700"/>
            <a:ext cx="8809764" cy="5092933"/>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80000"/>
              </a:lnSpc>
            </a:pPr>
            <a:r>
              <a:rPr lang="en-US" sz="6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“Therefore </a:t>
            </a:r>
            <a:r>
              <a:rPr lang="en-US" sz="6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we were buried with Him through baptism into death, that just as Christ was raised from the dead by the glory of the Father, </a:t>
            </a:r>
            <a:r>
              <a:rPr lang="en-US" sz="67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even so </a:t>
            </a:r>
            <a:r>
              <a:rPr lang="en-US" sz="6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we also should walk in newness of life</a:t>
            </a:r>
            <a:r>
              <a:rPr lang="en-US" sz="6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(Romans 6:3-4)</a:t>
            </a:r>
            <a:endParaRPr lang="en-US" sz="6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A Spiritual Mindset</a:t>
            </a:r>
          </a:p>
        </p:txBody>
      </p:sp>
    </p:spTree>
    <p:extLst>
      <p:ext uri="{BB962C8B-B14F-4D97-AF65-F5344CB8AC3E}">
        <p14:creationId xmlns:p14="http://schemas.microsoft.com/office/powerpoint/2010/main" val="1216510061"/>
      </p:ext>
    </p:extLst>
  </p:cSld>
  <p:clrMapOvr>
    <a:masterClrMapping/>
  </p:clrMapOvr>
  <p:transition spd="slow">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6" name="TextBox 5"/>
          <p:cNvSpPr txBox="1"/>
          <p:nvPr/>
        </p:nvSpPr>
        <p:spPr>
          <a:xfrm>
            <a:off x="205047" y="1626700"/>
            <a:ext cx="8809764" cy="5092933"/>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just">
              <a:lnSpc>
                <a:spcPct val="80000"/>
              </a:lnSpc>
            </a:pPr>
            <a:r>
              <a:rPr lang="en-US" sz="6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“Therefore </a:t>
            </a:r>
            <a:r>
              <a:rPr lang="en-US" sz="6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we were buried with Him through baptism into death, that just as Christ was raised from the dead by </a:t>
            </a:r>
            <a:r>
              <a:rPr lang="en-US" sz="6700" b="1" dirty="0">
                <a:ln w="19050">
                  <a:solidFill>
                    <a:srgbClr val="011D01"/>
                  </a:solidFill>
                </a:ln>
                <a:solidFill>
                  <a:srgbClr val="FFC000"/>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the glory of the Father</a:t>
            </a:r>
            <a:r>
              <a:rPr lang="en-US" sz="6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even so we also should walk in newness of life</a:t>
            </a:r>
            <a:r>
              <a:rPr lang="en-US" sz="6700" b="1" dirty="0" smtClean="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rPr>
              <a:t>.” (Romans 6:3-4)</a:t>
            </a:r>
            <a:endParaRPr lang="en-US" sz="6700" b="1" dirty="0">
              <a:ln w="19050">
                <a:solidFill>
                  <a:srgbClr val="011D01"/>
                </a:solidFill>
              </a:ln>
              <a:solidFill>
                <a:schemeClr val="bg1"/>
              </a:solidFill>
              <a:effectLst>
                <a:outerShdw blurRad="635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0" name="TextBox 9"/>
          <p:cNvSpPr txBox="1"/>
          <p:nvPr/>
        </p:nvSpPr>
        <p:spPr>
          <a:xfrm>
            <a:off x="1600200" y="304800"/>
            <a:ext cx="7456868" cy="1321900"/>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94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A Spiritual Mindset</a:t>
            </a:r>
          </a:p>
        </p:txBody>
      </p:sp>
    </p:spTree>
    <p:extLst>
      <p:ext uri="{BB962C8B-B14F-4D97-AF65-F5344CB8AC3E}">
        <p14:creationId xmlns:p14="http://schemas.microsoft.com/office/powerpoint/2010/main" val="544631293"/>
      </p:ext>
    </p:extLst>
  </p:cSld>
  <p:clrMapOvr>
    <a:masterClrMapping/>
  </p:clrMapOvr>
  <p:transition spd="slow">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pic>
        <p:nvPicPr>
          <p:cNvPr id="13" name="Picture 12"/>
          <p:cNvPicPr>
            <a:picLocks noChangeAspect="1"/>
          </p:cNvPicPr>
          <p:nvPr/>
        </p:nvPicPr>
        <p:blipFill>
          <a:blip r:embed="rId5">
            <a:duotone>
              <a:prstClr val="black"/>
              <a:srgbClr val="B2D27D">
                <a:tint val="45000"/>
                <a:satMod val="400000"/>
              </a:srgbClr>
            </a:duotone>
            <a:extLst>
              <a:ext uri="{28A0092B-C50C-407E-A947-70E740481C1C}">
                <a14:useLocalDpi xmlns:a14="http://schemas.microsoft.com/office/drawing/2010/main" val="0"/>
              </a:ext>
            </a:extLst>
          </a:blip>
          <a:stretch>
            <a:fillRect/>
          </a:stretch>
        </p:blipFill>
        <p:spPr>
          <a:xfrm>
            <a:off x="1492429" y="1448895"/>
            <a:ext cx="2716651" cy="5156768"/>
          </a:xfrm>
          <a:prstGeom prst="rect">
            <a:avLst/>
          </a:prstGeom>
          <a:noFill/>
          <a:effectLst>
            <a:softEdge rad="63500"/>
          </a:effectLst>
        </p:spPr>
      </p:pic>
      <p:sp>
        <p:nvSpPr>
          <p:cNvPr id="12" name="TextBox 11"/>
          <p:cNvSpPr txBox="1"/>
          <p:nvPr/>
        </p:nvSpPr>
        <p:spPr>
          <a:xfrm>
            <a:off x="340596" y="4500341"/>
            <a:ext cx="4659791" cy="854080"/>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75000"/>
              </a:lnSpc>
            </a:pPr>
            <a:r>
              <a:rPr lang="en-US" sz="66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Spiritually Minded</a:t>
            </a:r>
          </a:p>
        </p:txBody>
      </p:sp>
      <p:pic>
        <p:nvPicPr>
          <p:cNvPr id="17" name="Pictur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07388" y="2514739"/>
            <a:ext cx="788856" cy="62002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4" name="Isosceles Triangle 13"/>
          <p:cNvSpPr/>
          <p:nvPr/>
        </p:nvSpPr>
        <p:spPr>
          <a:xfrm rot="5622718">
            <a:off x="4105376" y="684063"/>
            <a:ext cx="660347" cy="2526663"/>
          </a:xfrm>
          <a:prstGeom prst="triangle">
            <a:avLst>
              <a:gd name="adj" fmla="val 54974"/>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38100">
                <a:solidFill>
                  <a:schemeClr val="tx1"/>
                </a:solidFill>
              </a:ln>
            </a:endParaRPr>
          </a:p>
        </p:txBody>
      </p:sp>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22522" y="1387540"/>
            <a:ext cx="2739560" cy="1936085"/>
          </a:xfrm>
          <a:prstGeom prst="rect">
            <a:avLst/>
          </a:prstGeom>
          <a:effectLst>
            <a:softEdge rad="254000"/>
          </a:effectLst>
        </p:spPr>
      </p:pic>
      <p:sp>
        <p:nvSpPr>
          <p:cNvPr id="16" name="TextBox 15"/>
          <p:cNvSpPr txBox="1"/>
          <p:nvPr/>
        </p:nvSpPr>
        <p:spPr>
          <a:xfrm>
            <a:off x="5889206" y="1610075"/>
            <a:ext cx="2761424" cy="11172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just">
              <a:lnSpc>
                <a:spcPct val="90000"/>
              </a:lnSpc>
            </a:pPr>
            <a:r>
              <a:rPr lang="en-US" sz="72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The Light</a:t>
            </a:r>
            <a:endParaRPr lang="en-US" sz="72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8" name="TextBox 17"/>
          <p:cNvSpPr txBox="1"/>
          <p:nvPr/>
        </p:nvSpPr>
        <p:spPr>
          <a:xfrm>
            <a:off x="5328835" y="3529588"/>
            <a:ext cx="3738965"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Holy Spirit</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9" name="TextBox 18"/>
          <p:cNvSpPr txBox="1"/>
          <p:nvPr/>
        </p:nvSpPr>
        <p:spPr>
          <a:xfrm>
            <a:off x="6122036" y="5141872"/>
            <a:ext cx="2295763"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Prayer</a:t>
            </a:r>
            <a:endParaRPr lang="en-US" sz="8000" b="1" dirty="0">
              <a:ln w="19050">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20" name="TextBox 19"/>
          <p:cNvSpPr txBox="1"/>
          <p:nvPr/>
        </p:nvSpPr>
        <p:spPr>
          <a:xfrm>
            <a:off x="1141695" y="265484"/>
            <a:ext cx="7717383" cy="1175706"/>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88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How It Actually Works</a:t>
            </a:r>
          </a:p>
        </p:txBody>
      </p:sp>
    </p:spTree>
    <p:extLst>
      <p:ext uri="{BB962C8B-B14F-4D97-AF65-F5344CB8AC3E}">
        <p14:creationId xmlns:p14="http://schemas.microsoft.com/office/powerpoint/2010/main" val="2302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1" name="TextBox 10"/>
          <p:cNvSpPr txBox="1"/>
          <p:nvPr/>
        </p:nvSpPr>
        <p:spPr>
          <a:xfrm>
            <a:off x="623239" y="304800"/>
            <a:ext cx="7930434" cy="5755422"/>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115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Secret #6</a:t>
            </a:r>
          </a:p>
          <a:p>
            <a:pPr algn="ctr">
              <a:lnSpc>
                <a:spcPct val="80000"/>
              </a:lnSpc>
            </a:pPr>
            <a:r>
              <a:rPr lang="en-US" sz="11000" b="1" dirty="0" smtClean="0">
                <a:ln w="28575">
                  <a:solidFill>
                    <a:srgbClr val="011D01"/>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Christian Living is the Product of a Spiritual Mindset</a:t>
            </a:r>
          </a:p>
        </p:txBody>
      </p:sp>
    </p:spTree>
    <p:extLst>
      <p:ext uri="{BB962C8B-B14F-4D97-AF65-F5344CB8AC3E}">
        <p14:creationId xmlns:p14="http://schemas.microsoft.com/office/powerpoint/2010/main" val="748816201"/>
      </p:ext>
    </p:extLst>
  </p:cSld>
  <p:clrMapOvr>
    <a:masterClrMapping/>
  </p:clrMapOvr>
  <p:transition spd="slow">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1" name="TextBox 10"/>
          <p:cNvSpPr txBox="1"/>
          <p:nvPr/>
        </p:nvSpPr>
        <p:spPr>
          <a:xfrm>
            <a:off x="1028566" y="1214933"/>
            <a:ext cx="7086868" cy="4428135"/>
          </a:xfrm>
          <a:prstGeom prst="rect">
            <a:avLst/>
          </a:prstGeom>
          <a:no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115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Six Secrets</a:t>
            </a:r>
          </a:p>
          <a:p>
            <a:pPr algn="ctr">
              <a:lnSpc>
                <a:spcPct val="80000"/>
              </a:lnSpc>
            </a:pPr>
            <a:r>
              <a:rPr lang="en-US" sz="115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of the</a:t>
            </a:r>
          </a:p>
          <a:p>
            <a:pPr algn="ctr">
              <a:lnSpc>
                <a:spcPct val="80000"/>
              </a:lnSpc>
            </a:pPr>
            <a:r>
              <a:rPr lang="en-US" sz="115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Christian</a:t>
            </a:r>
            <a:r>
              <a:rPr lang="en-US" sz="11500" b="1" dirty="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 </a:t>
            </a:r>
            <a:r>
              <a:rPr lang="en-US" sz="115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Life</a:t>
            </a:r>
            <a:endParaRPr lang="en-US" sz="9600" b="1" dirty="0" smtClean="0">
              <a:ln w="28575">
                <a:solidFill>
                  <a:srgbClr val="121B0B"/>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525993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250"/>
                                  </p:stCondLst>
                                  <p:iterate type="wd">
                                    <p:tmPct val="20000"/>
                                  </p:iterate>
                                  <p:childTnLst>
                                    <p:set>
                                      <p:cBhvr>
                                        <p:cTn id="6" dur="1" fill="hold">
                                          <p:stCondLst>
                                            <p:cond delay="0"/>
                                          </p:stCondLst>
                                        </p:cTn>
                                        <p:tgtEl>
                                          <p:spTgt spid="11"/>
                                        </p:tgtEl>
                                        <p:attrNameLst>
                                          <p:attrName>style.visibility</p:attrName>
                                        </p:attrNameLst>
                                      </p:cBhvr>
                                      <p:to>
                                        <p:strVal val="visible"/>
                                      </p:to>
                                    </p:set>
                                    <p:animEffect transition="in" filter="dissolve">
                                      <p:cBhvr>
                                        <p:cTn id="7"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1" name="TextBox 10"/>
          <p:cNvSpPr txBox="1"/>
          <p:nvPr/>
        </p:nvSpPr>
        <p:spPr>
          <a:xfrm>
            <a:off x="696622" y="305374"/>
            <a:ext cx="7750756" cy="5570756"/>
          </a:xfrm>
          <a:prstGeom prst="rect">
            <a:avLst/>
          </a:prstGeom>
          <a:solidFill>
            <a:srgbClr val="5C8525">
              <a:alpha val="3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11500" b="1" dirty="0" smtClean="0">
                <a:ln w="28575">
                  <a:solidFill>
                    <a:srgbClr val="011D01"/>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Secret #2</a:t>
            </a:r>
          </a:p>
          <a:p>
            <a:pPr algn="ctr">
              <a:lnSpc>
                <a:spcPct val="80000"/>
              </a:lnSpc>
            </a:pPr>
            <a:r>
              <a:rPr lang="en-US" sz="11000" b="1" dirty="0" smtClean="0">
                <a:ln w="28575">
                  <a:solidFill>
                    <a:srgbClr val="011D01"/>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Christian Living is The Miracle</a:t>
            </a:r>
          </a:p>
          <a:p>
            <a:pPr algn="ctr">
              <a:lnSpc>
                <a:spcPct val="80000"/>
              </a:lnSpc>
            </a:pPr>
            <a:r>
              <a:rPr lang="en-US" sz="11000" b="1" dirty="0" smtClean="0">
                <a:ln w="28575">
                  <a:solidFill>
                    <a:srgbClr val="011D01"/>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of Transformation </a:t>
            </a:r>
          </a:p>
        </p:txBody>
      </p:sp>
    </p:spTree>
    <p:extLst>
      <p:ext uri="{BB962C8B-B14F-4D97-AF65-F5344CB8AC3E}">
        <p14:creationId xmlns:p14="http://schemas.microsoft.com/office/powerpoint/2010/main" val="1193846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2" name="Down Arrow 1"/>
          <p:cNvSpPr/>
          <p:nvPr/>
        </p:nvSpPr>
        <p:spPr>
          <a:xfrm>
            <a:off x="2059901" y="3085070"/>
            <a:ext cx="497533" cy="582538"/>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025086" y="3165532"/>
            <a:ext cx="3564547"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78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His Power</a:t>
            </a:r>
            <a:endParaRPr lang="en-US" sz="78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7" name="TextBox 16"/>
          <p:cNvSpPr txBox="1"/>
          <p:nvPr/>
        </p:nvSpPr>
        <p:spPr>
          <a:xfrm>
            <a:off x="2514600" y="269215"/>
            <a:ext cx="5847755" cy="1596591"/>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115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The Solution</a:t>
            </a:r>
          </a:p>
        </p:txBody>
      </p:sp>
      <p:sp>
        <p:nvSpPr>
          <p:cNvPr id="18" name="Down Arrow 17"/>
          <p:cNvSpPr/>
          <p:nvPr/>
        </p:nvSpPr>
        <p:spPr>
          <a:xfrm rot="10800000">
            <a:off x="6619225" y="4038660"/>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rot="16200000">
            <a:off x="3707019" y="4810094"/>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403060" y="1598458"/>
            <a:ext cx="3500237" cy="1200329"/>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Dead Body</a:t>
            </a:r>
            <a:endPar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21" name="TextBox 20"/>
          <p:cNvSpPr txBox="1"/>
          <p:nvPr/>
        </p:nvSpPr>
        <p:spPr>
          <a:xfrm>
            <a:off x="4147713" y="4897862"/>
            <a:ext cx="5029200" cy="1908215"/>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70000"/>
              </a:lnSpc>
            </a:pPr>
            <a:r>
              <a:rPr lang="en-US" sz="8000" b="1" dirty="0" smtClean="0">
                <a:ln w="19050">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Transformation</a:t>
            </a:r>
          </a:p>
          <a:p>
            <a:pPr algn="ctr">
              <a:lnSpc>
                <a:spcPct val="70000"/>
              </a:lnSpc>
            </a:pPr>
            <a:r>
              <a:rPr lang="en-US" sz="8000" b="1" dirty="0" smtClean="0">
                <a:ln w="19050">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Process</a:t>
            </a:r>
            <a:endParaRPr lang="en-US" sz="8000" b="1" dirty="0">
              <a:ln w="19050">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pic>
        <p:nvPicPr>
          <p:cNvPr id="23" name="Picture 2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78841" y="3766070"/>
            <a:ext cx="2146846" cy="2555769"/>
          </a:xfrm>
          <a:prstGeom prst="rect">
            <a:avLst/>
          </a:prstGeom>
          <a:effectLst>
            <a:outerShdw blurRad="241300" dist="241300" dir="3420000" algn="bl" rotWithShape="0">
              <a:prstClr val="black"/>
            </a:outerShdw>
          </a:effectLst>
        </p:spPr>
      </p:pic>
      <p:pic>
        <p:nvPicPr>
          <p:cNvPr id="24" name="Picture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39960" y="4578911"/>
            <a:ext cx="1537417" cy="1151777"/>
          </a:xfrm>
          <a:prstGeom prst="rect">
            <a:avLst/>
          </a:prstGeom>
          <a:effectLst>
            <a:softEdge rad="190500"/>
          </a:effectLst>
        </p:spPr>
      </p:pic>
      <p:pic>
        <p:nvPicPr>
          <p:cNvPr id="22" name="Picture 2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39960" y="4578911"/>
            <a:ext cx="1243573" cy="804178"/>
          </a:xfrm>
          <a:prstGeom prst="rect">
            <a:avLst/>
          </a:prstGeom>
          <a:effectLst>
            <a:softEdge rad="317500"/>
          </a:effectLst>
        </p:spPr>
      </p:pic>
      <p:sp>
        <p:nvSpPr>
          <p:cNvPr id="25" name="Down Arrow 24"/>
          <p:cNvSpPr/>
          <p:nvPr/>
        </p:nvSpPr>
        <p:spPr>
          <a:xfrm rot="10800000">
            <a:off x="6605944" y="2395661"/>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0" y="1496130"/>
            <a:ext cx="5243072" cy="192052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72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Continuous Faith</a:t>
            </a:r>
          </a:p>
          <a:p>
            <a:pPr algn="ctr">
              <a:lnSpc>
                <a:spcPct val="80000"/>
              </a:lnSpc>
            </a:pPr>
            <a:r>
              <a:rPr lang="en-US" sz="72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Unveiled Face</a:t>
            </a:r>
          </a:p>
        </p:txBody>
      </p:sp>
    </p:spTree>
    <p:extLst>
      <p:ext uri="{BB962C8B-B14F-4D97-AF65-F5344CB8AC3E}">
        <p14:creationId xmlns:p14="http://schemas.microsoft.com/office/powerpoint/2010/main" val="3125889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686"/>
            <a:ext cx="9176913" cy="688268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5813" t="53897"/>
          <a:stretch/>
        </p:blipFill>
        <p:spPr>
          <a:xfrm>
            <a:off x="5867400" y="4164373"/>
            <a:ext cx="3309513" cy="2589783"/>
          </a:xfrm>
          <a:prstGeom prst="rect">
            <a:avLst/>
          </a:prstGeom>
          <a:effectLst>
            <a:softEdge rad="444500"/>
          </a:effectLst>
        </p:spPr>
      </p:pic>
      <p:pic>
        <p:nvPicPr>
          <p:cNvPr id="9" name="Picture 8"/>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flipH="1">
            <a:off x="228600" y="4685898"/>
            <a:ext cx="2971800" cy="2007973"/>
          </a:xfrm>
          <a:prstGeom prst="rect">
            <a:avLst/>
          </a:prstGeom>
          <a:effectLst>
            <a:softEdge rad="292100"/>
          </a:effectLst>
        </p:spPr>
      </p:pic>
      <p:sp>
        <p:nvSpPr>
          <p:cNvPr id="13" name="TextBox 12"/>
          <p:cNvSpPr txBox="1"/>
          <p:nvPr/>
        </p:nvSpPr>
        <p:spPr>
          <a:xfrm>
            <a:off x="5025086" y="3165532"/>
            <a:ext cx="3564547"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78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His Power</a:t>
            </a:r>
            <a:endParaRPr lang="en-US" sz="78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18" name="Down Arrow 17"/>
          <p:cNvSpPr/>
          <p:nvPr/>
        </p:nvSpPr>
        <p:spPr>
          <a:xfrm rot="10800000">
            <a:off x="6619225" y="4038660"/>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rot="16200000">
            <a:off x="3707019" y="4810094"/>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992721" y="1596389"/>
            <a:ext cx="1828800" cy="123110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90000"/>
              </a:lnSpc>
            </a:pPr>
            <a:r>
              <a:rPr lang="en-US" sz="80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Life</a:t>
            </a:r>
            <a:endParaRPr lang="en-US" sz="8000" b="1" dirty="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sp>
        <p:nvSpPr>
          <p:cNvPr id="21" name="TextBox 20"/>
          <p:cNvSpPr txBox="1"/>
          <p:nvPr/>
        </p:nvSpPr>
        <p:spPr>
          <a:xfrm>
            <a:off x="4147713" y="4897862"/>
            <a:ext cx="5029200" cy="1908215"/>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70000"/>
              </a:lnSpc>
            </a:pPr>
            <a:r>
              <a:rPr lang="en-US" sz="8000" b="1" dirty="0" smtClean="0">
                <a:ln w="19050">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Transformation</a:t>
            </a:r>
          </a:p>
          <a:p>
            <a:pPr algn="ctr">
              <a:lnSpc>
                <a:spcPct val="70000"/>
              </a:lnSpc>
            </a:pPr>
            <a:r>
              <a:rPr lang="en-US" sz="8000" b="1" dirty="0" smtClean="0">
                <a:ln w="19050">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Process</a:t>
            </a:r>
            <a:endParaRPr lang="en-US" sz="8000" b="1" dirty="0">
              <a:ln w="19050">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endParaRPr>
          </a:p>
        </p:txBody>
      </p:sp>
      <p:pic>
        <p:nvPicPr>
          <p:cNvPr id="23" name="Picture 2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78841" y="3766070"/>
            <a:ext cx="2146846" cy="2555769"/>
          </a:xfrm>
          <a:prstGeom prst="rect">
            <a:avLst/>
          </a:prstGeom>
          <a:effectLst>
            <a:outerShdw blurRad="241300" dist="241300" dir="3420000" algn="bl" rotWithShape="0">
              <a:prstClr val="black"/>
            </a:outerShdw>
          </a:effectLst>
        </p:spPr>
      </p:pic>
      <p:pic>
        <p:nvPicPr>
          <p:cNvPr id="24" name="Picture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39960" y="4578911"/>
            <a:ext cx="1537417" cy="1151777"/>
          </a:xfrm>
          <a:prstGeom prst="rect">
            <a:avLst/>
          </a:prstGeom>
          <a:effectLst>
            <a:softEdge rad="190500"/>
          </a:effectLst>
        </p:spPr>
      </p:pic>
      <p:pic>
        <p:nvPicPr>
          <p:cNvPr id="22" name="Picture 2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39960" y="4578911"/>
            <a:ext cx="1243573" cy="804178"/>
          </a:xfrm>
          <a:prstGeom prst="rect">
            <a:avLst/>
          </a:prstGeom>
          <a:effectLst>
            <a:softEdge rad="317500"/>
          </a:effectLst>
        </p:spPr>
      </p:pic>
      <p:sp>
        <p:nvSpPr>
          <p:cNvPr id="25" name="Down Arrow 24"/>
          <p:cNvSpPr/>
          <p:nvPr/>
        </p:nvSpPr>
        <p:spPr>
          <a:xfrm rot="10800000">
            <a:off x="6605944" y="2395661"/>
            <a:ext cx="575793" cy="689409"/>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514600" y="269215"/>
            <a:ext cx="5847755" cy="1596591"/>
          </a:xfrm>
          <a:prstGeom prst="rect">
            <a:avLst/>
          </a:prstGeom>
          <a:noFill/>
          <a:effectLst>
            <a:softEdge rad="317500"/>
          </a:effectLst>
        </p:spPr>
        <p:txBody>
          <a:bodyPr vert="horz" wrap="square" rtlCol="0" anchor="t">
            <a:spAutoFit/>
            <a:scene3d>
              <a:camera prst="orthographicFront"/>
              <a:lightRig rig="threePt" dir="t"/>
            </a:scene3d>
            <a:sp3d prstMaterial="matte"/>
          </a:bodyPr>
          <a:lstStyle/>
          <a:p>
            <a:pPr algn="ctr">
              <a:lnSpc>
                <a:spcPct val="80000"/>
              </a:lnSpc>
            </a:pPr>
            <a:r>
              <a:rPr lang="en-US" sz="11500" b="1" dirty="0" smtClean="0">
                <a:ln w="28575">
                  <a:solidFill>
                    <a:srgbClr val="121B0B"/>
                  </a:solidFill>
                </a:ln>
                <a:solidFill>
                  <a:srgbClr val="FFC000"/>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The Solution</a:t>
            </a:r>
          </a:p>
        </p:txBody>
      </p:sp>
      <p:sp>
        <p:nvSpPr>
          <p:cNvPr id="29" name="Down Arrow 28"/>
          <p:cNvSpPr/>
          <p:nvPr/>
        </p:nvSpPr>
        <p:spPr>
          <a:xfrm>
            <a:off x="2059901" y="3085070"/>
            <a:ext cx="497533" cy="582538"/>
          </a:xfrm>
          <a:prstGeom prst="downArrow">
            <a:avLst/>
          </a:prstGeom>
          <a:solidFill>
            <a:schemeClr val="bg1"/>
          </a:solidFill>
          <a:ln>
            <a:solidFill>
              <a:srgbClr val="1D2C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0" y="1496130"/>
            <a:ext cx="5243072" cy="1920526"/>
          </a:xfrm>
          <a:prstGeom prst="rect">
            <a:avLst/>
          </a:prstGeom>
          <a:solidFill>
            <a:srgbClr val="B1D35C">
              <a:alpha val="45000"/>
            </a:srgbClr>
          </a:solidFill>
          <a:effectLst>
            <a:softEdge rad="317500"/>
          </a:effectLst>
        </p:spPr>
        <p:txBody>
          <a:bodyPr wrap="square" rtlCol="0">
            <a:spAutoFit/>
            <a:scene3d>
              <a:camera prst="orthographicFront"/>
              <a:lightRig rig="threePt" dir="t"/>
            </a:scene3d>
            <a:sp3d prstMaterial="matte"/>
          </a:bodyPr>
          <a:lstStyle/>
          <a:p>
            <a:pPr algn="ctr">
              <a:lnSpc>
                <a:spcPct val="80000"/>
              </a:lnSpc>
            </a:pPr>
            <a:r>
              <a:rPr lang="en-US" sz="72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Continuous Faith</a:t>
            </a:r>
          </a:p>
          <a:p>
            <a:pPr algn="ctr">
              <a:lnSpc>
                <a:spcPct val="80000"/>
              </a:lnSpc>
            </a:pPr>
            <a:r>
              <a:rPr lang="en-US" sz="7200" b="1" dirty="0" smtClean="0">
                <a:ln w="19050">
                  <a:solidFill>
                    <a:srgbClr val="1D2C12"/>
                  </a:solidFill>
                </a:ln>
                <a:solidFill>
                  <a:schemeClr val="bg1"/>
                </a:solidFill>
                <a:effectLst>
                  <a:outerShdw blurRad="114300" dist="50800" dir="18900000" algn="bl" rotWithShape="0">
                    <a:prstClr val="black"/>
                  </a:outerShdw>
                </a:effectLst>
                <a:latin typeface="Arabic Typesetting" panose="03020402040406030203" pitchFamily="66" charset="-78"/>
                <a:cs typeface="Arabic Typesetting" panose="03020402040406030203" pitchFamily="66" charset="-78"/>
              </a:rPr>
              <a:t>Unveiled Face</a:t>
            </a:r>
          </a:p>
        </p:txBody>
      </p:sp>
    </p:spTree>
    <p:extLst>
      <p:ext uri="{BB962C8B-B14F-4D97-AF65-F5344CB8AC3E}">
        <p14:creationId xmlns:p14="http://schemas.microsoft.com/office/powerpoint/2010/main" val="428002796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95007</TotalTime>
  <Words>1237</Words>
  <Application>Microsoft Office PowerPoint</Application>
  <PresentationFormat>On-screen Show (4:3)</PresentationFormat>
  <Paragraphs>222</Paragraphs>
  <Slides>66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66</vt:i4>
      </vt:variant>
    </vt:vector>
  </HeadingPairs>
  <TitlesOfParts>
    <vt:vector size="71" baseType="lpstr">
      <vt:lpstr>Arabic Typesetting</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Losey</dc:creator>
  <cp:lastModifiedBy>Ray Losey</cp:lastModifiedBy>
  <cp:revision>1995</cp:revision>
  <dcterms:created xsi:type="dcterms:W3CDTF">2010-02-05T17:09:41Z</dcterms:created>
  <dcterms:modified xsi:type="dcterms:W3CDTF">2020-07-28T14:35:03Z</dcterms:modified>
</cp:coreProperties>
</file>